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handoutMasterIdLst>
    <p:handoutMasterId r:id="rId39"/>
  </p:handoutMasterIdLst>
  <p:sldIdLst>
    <p:sldId id="256" r:id="rId2"/>
    <p:sldId id="257" r:id="rId3"/>
    <p:sldId id="258" r:id="rId4"/>
    <p:sldId id="260" r:id="rId5"/>
    <p:sldId id="261" r:id="rId6"/>
    <p:sldId id="262" r:id="rId7"/>
    <p:sldId id="263" r:id="rId8"/>
    <p:sldId id="264" r:id="rId9"/>
    <p:sldId id="265" r:id="rId10"/>
    <p:sldId id="288" r:id="rId11"/>
    <p:sldId id="287" r:id="rId12"/>
    <p:sldId id="266" r:id="rId13"/>
    <p:sldId id="289" r:id="rId14"/>
    <p:sldId id="267" r:id="rId15"/>
    <p:sldId id="270" r:id="rId16"/>
    <p:sldId id="279" r:id="rId17"/>
    <p:sldId id="271" r:id="rId18"/>
    <p:sldId id="277" r:id="rId19"/>
    <p:sldId id="273" r:id="rId20"/>
    <p:sldId id="274" r:id="rId21"/>
    <p:sldId id="272" r:id="rId22"/>
    <p:sldId id="275" r:id="rId23"/>
    <p:sldId id="278" r:id="rId24"/>
    <p:sldId id="276" r:id="rId25"/>
    <p:sldId id="280" r:id="rId26"/>
    <p:sldId id="281" r:id="rId27"/>
    <p:sldId id="282" r:id="rId28"/>
    <p:sldId id="290" r:id="rId29"/>
    <p:sldId id="283" r:id="rId30"/>
    <p:sldId id="284" r:id="rId31"/>
    <p:sldId id="285" r:id="rId32"/>
    <p:sldId id="293" r:id="rId33"/>
    <p:sldId id="292" r:id="rId34"/>
    <p:sldId id="291" r:id="rId35"/>
    <p:sldId id="294" r:id="rId36"/>
    <p:sldId id="295" r:id="rId3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218"/>
    <a:srgbClr val="368C83"/>
    <a:srgbClr val="1F1F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34" autoAdjust="0"/>
    <p:restoredTop sz="54982" autoAdjust="0"/>
  </p:normalViewPr>
  <p:slideViewPr>
    <p:cSldViewPr snapToGrid="0">
      <p:cViewPr varScale="1">
        <p:scale>
          <a:sx n="61" d="100"/>
          <a:sy n="61" d="100"/>
        </p:scale>
        <p:origin x="2040" y="72"/>
      </p:cViewPr>
      <p:guideLst>
        <p:guide orient="horz" pos="2160"/>
        <p:guide pos="3840"/>
      </p:guideLst>
    </p:cSldViewPr>
  </p:slideViewPr>
  <p:outlineViewPr>
    <p:cViewPr>
      <p:scale>
        <a:sx n="33" d="100"/>
        <a:sy n="33" d="100"/>
      </p:scale>
      <p:origin x="0" y="0"/>
    </p:cViewPr>
  </p:outlineViewPr>
  <p:notesTextViewPr>
    <p:cViewPr>
      <p:scale>
        <a:sx n="199" d="100"/>
        <a:sy n="199" d="100"/>
      </p:scale>
      <p:origin x="0" y="-1452"/>
    </p:cViewPr>
  </p:notesTextViewPr>
  <p:sorterViewPr>
    <p:cViewPr>
      <p:scale>
        <a:sx n="80" d="100"/>
        <a:sy n="80" d="100"/>
      </p:scale>
      <p:origin x="0" y="0"/>
    </p:cViewPr>
  </p:sorterViewPr>
  <p:notesViewPr>
    <p:cSldViewPr snapToGrid="0">
      <p:cViewPr>
        <p:scale>
          <a:sx n="150" d="100"/>
          <a:sy n="150" d="100"/>
        </p:scale>
        <p:origin x="2106" y="-40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ECC247C7-FA5B-E595-4993-3E9B224A574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A418850F-A6AF-5E7C-A5A4-A4FABA6BC4D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DD695BD-665D-43BC-9B7F-920E0FC27284}" type="datetimeFigureOut">
              <a:rPr lang="fr-FR" smtClean="0"/>
              <a:t>29/05/2024</a:t>
            </a:fld>
            <a:endParaRPr lang="fr-FR"/>
          </a:p>
        </p:txBody>
      </p:sp>
      <p:sp>
        <p:nvSpPr>
          <p:cNvPr id="4" name="Espace réservé du pied de page 3">
            <a:extLst>
              <a:ext uri="{FF2B5EF4-FFF2-40B4-BE49-F238E27FC236}">
                <a16:creationId xmlns:a16="http://schemas.microsoft.com/office/drawing/2014/main" id="{9BA4C186-8856-4A9E-FE59-255D5452A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3B9AD339-1144-295F-FCA5-EB759205AA7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AE12F50-DE51-42EA-AF90-94BB52E35559}" type="slidenum">
              <a:rPr lang="fr-FR" sz="2000" smtClean="0"/>
              <a:t>‹N°›</a:t>
            </a:fld>
            <a:endParaRPr lang="fr-FR" sz="2000" dirty="0"/>
          </a:p>
        </p:txBody>
      </p:sp>
    </p:spTree>
    <p:extLst>
      <p:ext uri="{BB962C8B-B14F-4D97-AF65-F5344CB8AC3E}">
        <p14:creationId xmlns:p14="http://schemas.microsoft.com/office/powerpoint/2010/main" val="16659208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4D5C0F-CEE1-5648-8097-E0037AC7AC70}" type="datetimeFigureOut">
              <a:rPr lang="fr-FR" smtClean="0"/>
              <a:t>29/05/2024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047FD6-9982-E74D-BC91-6C7178BC52B1}" type="slidenum">
              <a:rPr lang="fr-FR" smtClean="0"/>
              <a:t>‹N°›</a:t>
            </a:fld>
            <a:endParaRPr lang="fr-FR"/>
          </a:p>
        </p:txBody>
      </p:sp>
    </p:spTree>
    <p:extLst>
      <p:ext uri="{BB962C8B-B14F-4D97-AF65-F5344CB8AC3E}">
        <p14:creationId xmlns:p14="http://schemas.microsoft.com/office/powerpoint/2010/main" val="3333436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a:t>
            </a:fld>
            <a:endParaRPr lang="fr-FR"/>
          </a:p>
        </p:txBody>
      </p:sp>
    </p:spTree>
    <p:extLst>
      <p:ext uri="{BB962C8B-B14F-4D97-AF65-F5344CB8AC3E}">
        <p14:creationId xmlns:p14="http://schemas.microsoft.com/office/powerpoint/2010/main" val="4152675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Acteur :  Ce sont tous les utilisateurs externes au système, cela peut être des humain ou d’autre programmes</a:t>
            </a:r>
          </a:p>
          <a:p>
            <a:endParaRPr lang="fr-FR" dirty="0"/>
          </a:p>
          <a:p>
            <a:r>
              <a:rPr lang="fr-FR" dirty="0"/>
              <a:t>Héritage ou généralisation, est une relation entre un cas d’utilisation spécifique et un autre plus générale. Il permet de partager les droits entre plusieurs acteurs</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Cas d’utilisation : Modélisation des fonctionnalités  qu’offre un système au utilisateur.</a:t>
            </a:r>
          </a:p>
          <a:p>
            <a:endParaRPr lang="fr-FR" dirty="0"/>
          </a:p>
          <a:p>
            <a:r>
              <a:rPr lang="fr-FR" dirty="0" err="1"/>
              <a:t>Extend</a:t>
            </a:r>
            <a:r>
              <a:rPr lang="fr-FR" dirty="0"/>
              <a:t> : c’est la relation entre 2 use case. Cette relation est non obligatoire pour le déroulement de l’utilisation</a:t>
            </a:r>
          </a:p>
          <a:p>
            <a:endParaRPr lang="fr-FR" dirty="0"/>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10</a:t>
            </a:fld>
            <a:endParaRPr lang="fr-FR"/>
          </a:p>
        </p:txBody>
      </p:sp>
    </p:spTree>
    <p:extLst>
      <p:ext uri="{BB962C8B-B14F-4D97-AF65-F5344CB8AC3E}">
        <p14:creationId xmlns:p14="http://schemas.microsoft.com/office/powerpoint/2010/main" val="1638672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Include</a:t>
            </a:r>
            <a:r>
              <a:rPr lang="fr-FR" dirty="0"/>
              <a:t> c’est la relation entre 2 use case. Cette relation est obligatoire pour le déroulement de l’utilisation</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11</a:t>
            </a:fld>
            <a:endParaRPr lang="fr-FR"/>
          </a:p>
        </p:txBody>
      </p:sp>
    </p:spTree>
    <p:extLst>
      <p:ext uri="{BB962C8B-B14F-4D97-AF65-F5344CB8AC3E}">
        <p14:creationId xmlns:p14="http://schemas.microsoft.com/office/powerpoint/2010/main" val="1990110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diagramme d’activité est un diagramme UML (</a:t>
            </a:r>
            <a:r>
              <a:rPr lang="fr-FR" dirty="0" err="1"/>
              <a:t>Unified</a:t>
            </a:r>
            <a:r>
              <a:rPr lang="fr-FR" dirty="0"/>
              <a:t> Modeling </a:t>
            </a:r>
            <a:r>
              <a:rPr lang="fr-FR" dirty="0" err="1"/>
              <a:t>Language</a:t>
            </a:r>
            <a:r>
              <a:rPr lang="fr-FR" dirty="0"/>
              <a:t>) de modélisation comportementale. Il permet de représenter graphiquement les différentes étapes liées au déroulement d’un process.</a:t>
            </a:r>
          </a:p>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12</a:t>
            </a:fld>
            <a:endParaRPr lang="fr-FR"/>
          </a:p>
        </p:txBody>
      </p:sp>
    </p:spTree>
    <p:extLst>
      <p:ext uri="{BB962C8B-B14F-4D97-AF65-F5344CB8AC3E}">
        <p14:creationId xmlns:p14="http://schemas.microsoft.com/office/powerpoint/2010/main" val="38863247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Etat initial : C’est le point de départ, il est toujours placé dans la partie système qui est dans l’attente d’une action au moment T</a:t>
            </a:r>
          </a:p>
          <a:p>
            <a:endParaRPr lang="fr-FR" dirty="0"/>
          </a:p>
          <a:p>
            <a:r>
              <a:rPr lang="fr-FR" dirty="0" err="1"/>
              <a:t>Accept</a:t>
            </a:r>
            <a:r>
              <a:rPr lang="fr-FR" dirty="0"/>
              <a:t> signal : Il représente l’étape qui reçoit le signal entrant ou un évènement externe qui permet de pouvoir continuer l’exécution. Il spécifie le déclencheur du cas d’utilisation</a:t>
            </a:r>
          </a:p>
          <a:p>
            <a:endParaRPr lang="fr-FR" dirty="0"/>
          </a:p>
          <a:p>
            <a:r>
              <a:rPr lang="fr-FR" dirty="0"/>
              <a:t>Les actions sont toutes les différentes tâches de chaque étape du process. Il est représenté par un rectangle et une phrase indiquant l’action</a:t>
            </a:r>
          </a:p>
          <a:p>
            <a:endParaRPr lang="fr-FR" dirty="0"/>
          </a:p>
          <a:p>
            <a:r>
              <a:rPr lang="fr-FR" dirty="0"/>
              <a:t>Les décisions :  Représenté par un losange, il est le point de décision dans le process où le flux d’activité peut diverger en fonction d’une condition ou d’une décision</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13</a:t>
            </a:fld>
            <a:endParaRPr lang="fr-FR"/>
          </a:p>
        </p:txBody>
      </p:sp>
    </p:spTree>
    <p:extLst>
      <p:ext uri="{BB962C8B-B14F-4D97-AF65-F5344CB8AC3E}">
        <p14:creationId xmlns:p14="http://schemas.microsoft.com/office/powerpoint/2010/main" val="37651660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Nœud de fin de flot : Représenté par un croix dans un cercle, il indique la fin d’un flux d’activité sur une branche ce qui n’a aucune incidence sur le reste des flux actifs de l’activités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Send</a:t>
            </a:r>
            <a:r>
              <a:rPr lang="fr-FR" dirty="0"/>
              <a:t> signal : représente, quant à lui, une action qui déclenche l’envoi d’un signal ou d’un évènement  à un autre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L’état final , indique la fin du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14</a:t>
            </a:fld>
            <a:endParaRPr lang="fr-FR"/>
          </a:p>
        </p:txBody>
      </p:sp>
    </p:spTree>
    <p:extLst>
      <p:ext uri="{BB962C8B-B14F-4D97-AF65-F5344CB8AC3E}">
        <p14:creationId xmlns:p14="http://schemas.microsoft.com/office/powerpoint/2010/main" val="5030546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diagramme de séquence est une modélisation qui montre comment différents objet ou composant interagissent les uns les autres dans un ordre chronologique spécifiques. On le représente dans un scénario nominale, c’est-à-dire sans aucune erreur</a:t>
            </a:r>
          </a:p>
          <a:p>
            <a:endParaRPr lang="fr-FR" dirty="0"/>
          </a:p>
          <a:p>
            <a:r>
              <a:rPr lang="fr-FR" dirty="0"/>
              <a:t>Il est composé de plusieurs éléments : </a:t>
            </a:r>
          </a:p>
          <a:p>
            <a:r>
              <a:rPr lang="fr-FR" dirty="0"/>
              <a:t>La </a:t>
            </a:r>
            <a:r>
              <a:rPr lang="fr-FR" dirty="0" err="1"/>
              <a:t>Lifeline</a:t>
            </a:r>
            <a:r>
              <a:rPr lang="fr-FR" dirty="0"/>
              <a:t> : qui représente l’existence temporelle d’un objet ou d’une entité </a:t>
            </a:r>
          </a:p>
          <a:p>
            <a:r>
              <a:rPr lang="fr-FR" dirty="0"/>
              <a:t>Le message synchrone est un message où l’émetteur attend une réponse du système</a:t>
            </a:r>
          </a:p>
          <a:p>
            <a:r>
              <a:rPr lang="fr-FR" dirty="0"/>
              <a:t>Le self message est un message envoyé par un objet à lui-même, il indique que l’objet </a:t>
            </a:r>
            <a:r>
              <a:rPr lang="fr-FR" dirty="0" err="1"/>
              <a:t>declenche</a:t>
            </a:r>
            <a:r>
              <a:rPr lang="fr-FR" dirty="0"/>
              <a:t> une action qui n’interfère pas avec un autre objet ET le </a:t>
            </a:r>
            <a:r>
              <a:rPr lang="fr-FR" dirty="0" err="1"/>
              <a:t>reply</a:t>
            </a:r>
            <a:r>
              <a:rPr lang="fr-FR" dirty="0"/>
              <a:t> message qui est un message de retour envoyé par le système en réponse au message envoyé par l’émetteur</a:t>
            </a:r>
          </a:p>
          <a:p>
            <a:endParaRPr lang="fr-FR" dirty="0"/>
          </a:p>
          <a:p>
            <a:r>
              <a:rPr lang="fr-FR" dirty="0"/>
              <a:t>Les scénarios alternatifs représentent une séquence d’action qui se produit dans des conditions spécifiques qui différent du scénario nominal.</a:t>
            </a:r>
          </a:p>
          <a:p>
            <a:endParaRPr lang="fr-FR" dirty="0"/>
          </a:p>
          <a:p>
            <a:r>
              <a:rPr lang="fr-FR" dirty="0"/>
              <a:t>Les scénarios d’erreurs représentent une séquence d’action  qui se produit lorsque des erreurs ou des exceptions ont lieu pendant le scénario principal et qui y mettent un terme.</a:t>
            </a:r>
          </a:p>
          <a:p>
            <a:endParaRPr lang="fr-FR" dirty="0"/>
          </a:p>
          <a:p>
            <a:r>
              <a:rPr lang="fr-FR" dirty="0"/>
              <a:t>PRESENTATION DU SITE</a:t>
            </a:r>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15</a:t>
            </a:fld>
            <a:endParaRPr lang="fr-FR"/>
          </a:p>
        </p:txBody>
      </p:sp>
    </p:spTree>
    <p:extLst>
      <p:ext uri="{BB962C8B-B14F-4D97-AF65-F5344CB8AC3E}">
        <p14:creationId xmlns:p14="http://schemas.microsoft.com/office/powerpoint/2010/main" val="25080368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17</a:t>
            </a:fld>
            <a:endParaRPr lang="fr-FR"/>
          </a:p>
        </p:txBody>
      </p:sp>
    </p:spTree>
    <p:extLst>
      <p:ext uri="{BB962C8B-B14F-4D97-AF65-F5344CB8AC3E}">
        <p14:creationId xmlns:p14="http://schemas.microsoft.com/office/powerpoint/2010/main" val="21341560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18</a:t>
            </a:fld>
            <a:endParaRPr lang="fr-FR"/>
          </a:p>
        </p:txBody>
      </p:sp>
    </p:spTree>
    <p:extLst>
      <p:ext uri="{BB962C8B-B14F-4D97-AF65-F5344CB8AC3E}">
        <p14:creationId xmlns:p14="http://schemas.microsoft.com/office/powerpoint/2010/main" val="2660274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19</a:t>
            </a:fld>
            <a:endParaRPr lang="fr-FR"/>
          </a:p>
        </p:txBody>
      </p:sp>
    </p:spTree>
    <p:extLst>
      <p:ext uri="{BB962C8B-B14F-4D97-AF65-F5344CB8AC3E}">
        <p14:creationId xmlns:p14="http://schemas.microsoft.com/office/powerpoint/2010/main" val="1899370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20</a:t>
            </a:fld>
            <a:endParaRPr lang="fr-FR"/>
          </a:p>
        </p:txBody>
      </p:sp>
    </p:spTree>
    <p:extLst>
      <p:ext uri="{BB962C8B-B14F-4D97-AF65-F5344CB8AC3E}">
        <p14:creationId xmlns:p14="http://schemas.microsoft.com/office/powerpoint/2010/main" val="3742089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2</a:t>
            </a:fld>
            <a:endParaRPr lang="fr-FR"/>
          </a:p>
        </p:txBody>
      </p:sp>
    </p:spTree>
    <p:extLst>
      <p:ext uri="{BB962C8B-B14F-4D97-AF65-F5344CB8AC3E}">
        <p14:creationId xmlns:p14="http://schemas.microsoft.com/office/powerpoint/2010/main" val="18165999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21</a:t>
            </a:fld>
            <a:endParaRPr lang="fr-FR"/>
          </a:p>
        </p:txBody>
      </p:sp>
    </p:spTree>
    <p:extLst>
      <p:ext uri="{BB962C8B-B14F-4D97-AF65-F5344CB8AC3E}">
        <p14:creationId xmlns:p14="http://schemas.microsoft.com/office/powerpoint/2010/main" val="12431914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22</a:t>
            </a:fld>
            <a:endParaRPr lang="fr-FR"/>
          </a:p>
        </p:txBody>
      </p:sp>
    </p:spTree>
    <p:extLst>
      <p:ext uri="{BB962C8B-B14F-4D97-AF65-F5344CB8AC3E}">
        <p14:creationId xmlns:p14="http://schemas.microsoft.com/office/powerpoint/2010/main" val="14490036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24</a:t>
            </a:fld>
            <a:endParaRPr lang="fr-FR"/>
          </a:p>
        </p:txBody>
      </p:sp>
    </p:spTree>
    <p:extLst>
      <p:ext uri="{BB962C8B-B14F-4D97-AF65-F5344CB8AC3E}">
        <p14:creationId xmlns:p14="http://schemas.microsoft.com/office/powerpoint/2010/main" val="16769697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25</a:t>
            </a:fld>
            <a:endParaRPr lang="fr-FR"/>
          </a:p>
        </p:txBody>
      </p:sp>
    </p:spTree>
    <p:extLst>
      <p:ext uri="{BB962C8B-B14F-4D97-AF65-F5344CB8AC3E}">
        <p14:creationId xmlns:p14="http://schemas.microsoft.com/office/powerpoint/2010/main" val="23901593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26</a:t>
            </a:fld>
            <a:endParaRPr lang="fr-FR"/>
          </a:p>
        </p:txBody>
      </p:sp>
    </p:spTree>
    <p:extLst>
      <p:ext uri="{BB962C8B-B14F-4D97-AF65-F5344CB8AC3E}">
        <p14:creationId xmlns:p14="http://schemas.microsoft.com/office/powerpoint/2010/main" val="7413975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27</a:t>
            </a:fld>
            <a:endParaRPr lang="fr-FR"/>
          </a:p>
        </p:txBody>
      </p:sp>
    </p:spTree>
    <p:extLst>
      <p:ext uri="{BB962C8B-B14F-4D97-AF65-F5344CB8AC3E}">
        <p14:creationId xmlns:p14="http://schemas.microsoft.com/office/powerpoint/2010/main" val="22435014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28</a:t>
            </a:fld>
            <a:endParaRPr lang="fr-FR"/>
          </a:p>
        </p:txBody>
      </p:sp>
    </p:spTree>
    <p:extLst>
      <p:ext uri="{BB962C8B-B14F-4D97-AF65-F5344CB8AC3E}">
        <p14:creationId xmlns:p14="http://schemas.microsoft.com/office/powerpoint/2010/main" val="36008210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29</a:t>
            </a:fld>
            <a:endParaRPr lang="fr-FR"/>
          </a:p>
        </p:txBody>
      </p:sp>
    </p:spTree>
    <p:extLst>
      <p:ext uri="{BB962C8B-B14F-4D97-AF65-F5344CB8AC3E}">
        <p14:creationId xmlns:p14="http://schemas.microsoft.com/office/powerpoint/2010/main" val="25999317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30</a:t>
            </a:fld>
            <a:endParaRPr lang="fr-FR"/>
          </a:p>
        </p:txBody>
      </p:sp>
    </p:spTree>
    <p:extLst>
      <p:ext uri="{BB962C8B-B14F-4D97-AF65-F5344CB8AC3E}">
        <p14:creationId xmlns:p14="http://schemas.microsoft.com/office/powerpoint/2010/main" val="4364640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32</a:t>
            </a:fld>
            <a:endParaRPr lang="fr-FR"/>
          </a:p>
        </p:txBody>
      </p:sp>
    </p:spTree>
    <p:extLst>
      <p:ext uri="{BB962C8B-B14F-4D97-AF65-F5344CB8AC3E}">
        <p14:creationId xmlns:p14="http://schemas.microsoft.com/office/powerpoint/2010/main" val="690998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kern="1800" dirty="0">
                <a:solidFill>
                  <a:srgbClr val="002060"/>
                </a:solidFill>
                <a:effectLst/>
                <a:latin typeface="Calibri Light" panose="020F0302020204030204" pitchFamily="34" charset="0"/>
                <a:ea typeface="Times New Roman" panose="02020603050405020304" pitchFamily="18" charset="0"/>
              </a:rPr>
              <a:t>In this period where the temperature is abnormally high and people use more and more fossil energy in their current life. </a:t>
            </a:r>
            <a:endParaRPr lang="fr-FR" sz="1200" kern="1800" dirty="0">
              <a:solidFill>
                <a:srgbClr val="002060"/>
              </a:solidFill>
              <a:effectLst/>
              <a:latin typeface="Calibri Light" panose="020F0302020204030204" pitchFamily="34" charset="0"/>
            </a:endParaRPr>
          </a:p>
          <a:p>
            <a:r>
              <a:rPr lang="fr-FR" sz="1200" kern="1800" dirty="0">
                <a:solidFill>
                  <a:srgbClr val="002060"/>
                </a:solidFill>
                <a:effectLst/>
                <a:latin typeface="Calibri Light" panose="020F0302020204030204" pitchFamily="34" charset="0"/>
              </a:rPr>
              <a:t>Our co2 </a:t>
            </a:r>
            <a:r>
              <a:rPr lang="fr-FR" sz="1200" kern="1800" dirty="0" err="1">
                <a:solidFill>
                  <a:srgbClr val="002060"/>
                </a:solidFill>
                <a:effectLst/>
                <a:latin typeface="Calibri Light" panose="020F0302020204030204" pitchFamily="34" charset="0"/>
              </a:rPr>
              <a:t>emision</a:t>
            </a:r>
            <a:r>
              <a:rPr lang="fr-FR" sz="1200" kern="1800" dirty="0">
                <a:solidFill>
                  <a:srgbClr val="002060"/>
                </a:solidFill>
                <a:effectLst/>
                <a:latin typeface="Calibri Light" panose="020F0302020204030204" pitchFamily="34" charset="0"/>
              </a:rPr>
              <a:t> are </a:t>
            </a:r>
            <a:r>
              <a:rPr lang="fr-FR" sz="1200" kern="1800" dirty="0" err="1">
                <a:solidFill>
                  <a:srgbClr val="002060"/>
                </a:solidFill>
                <a:effectLst/>
                <a:latin typeface="Calibri Light" panose="020F0302020204030204" pitchFamily="34" charset="0"/>
              </a:rPr>
              <a:t>very</a:t>
            </a:r>
            <a:r>
              <a:rPr lang="fr-FR" sz="1200" kern="1800" dirty="0">
                <a:solidFill>
                  <a:srgbClr val="002060"/>
                </a:solidFill>
                <a:effectLst/>
                <a:latin typeface="Calibri Light" panose="020F0302020204030204" pitchFamily="34" charset="0"/>
              </a:rPr>
              <a:t> important and </a:t>
            </a:r>
            <a:r>
              <a:rPr lang="fr-FR" sz="1200" kern="1800" dirty="0" err="1">
                <a:solidFill>
                  <a:srgbClr val="002060"/>
                </a:solidFill>
                <a:effectLst/>
                <a:latin typeface="Calibri Light" panose="020F0302020204030204" pitchFamily="34" charset="0"/>
              </a:rPr>
              <a:t>impactful</a:t>
            </a:r>
            <a:r>
              <a:rPr lang="fr-FR" sz="1200" kern="1800" dirty="0">
                <a:solidFill>
                  <a:srgbClr val="002060"/>
                </a:solidFill>
                <a:effectLst/>
                <a:latin typeface="Calibri Light" panose="020F0302020204030204" pitchFamily="34" charset="0"/>
              </a:rPr>
              <a:t> for the </a:t>
            </a:r>
            <a:r>
              <a:rPr lang="fr-FR" sz="1200" kern="1800" dirty="0" err="1">
                <a:solidFill>
                  <a:srgbClr val="002060"/>
                </a:solidFill>
                <a:effectLst/>
                <a:latin typeface="Calibri Light" panose="020F0302020204030204" pitchFamily="34" charset="0"/>
              </a:rPr>
              <a:t>environement</a:t>
            </a:r>
            <a:endParaRPr lang="fr-FR" sz="1200" kern="1800" dirty="0">
              <a:solidFill>
                <a:srgbClr val="002060"/>
              </a:solidFill>
              <a:effectLst/>
              <a:latin typeface="Calibri Light" panose="020F0302020204030204" pitchFamily="34" charset="0"/>
            </a:endParaRPr>
          </a:p>
          <a:p>
            <a:endParaRPr lang="fr-FR" sz="1200" kern="1800" dirty="0">
              <a:solidFill>
                <a:srgbClr val="002060"/>
              </a:solidFill>
              <a:effectLst/>
              <a:latin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LANCE IMAGE 1</a:t>
            </a:r>
          </a:p>
          <a:p>
            <a:r>
              <a:rPr lang="fr-FR" sz="1200" kern="1800" dirty="0">
                <a:solidFill>
                  <a:srgbClr val="002060"/>
                </a:solidFill>
                <a:effectLst/>
                <a:latin typeface="Calibri Light" panose="020F0302020204030204" pitchFamily="34" charset="0"/>
              </a:rPr>
              <a:t>As </a:t>
            </a:r>
            <a:r>
              <a:rPr lang="fr-FR" sz="1200" kern="1800" dirty="0" err="1">
                <a:solidFill>
                  <a:srgbClr val="002060"/>
                </a:solidFill>
                <a:effectLst/>
                <a:latin typeface="Calibri Light" panose="020F0302020204030204" pitchFamily="34" charset="0"/>
              </a:rPr>
              <a:t>we</a:t>
            </a:r>
            <a:r>
              <a:rPr lang="fr-FR" sz="1200" kern="1800" dirty="0">
                <a:solidFill>
                  <a:srgbClr val="002060"/>
                </a:solidFill>
                <a:effectLst/>
                <a:latin typeface="Calibri Light" panose="020F0302020204030204" pitchFamily="34" charset="0"/>
              </a:rPr>
              <a:t> can live </a:t>
            </a:r>
            <a:r>
              <a:rPr lang="fr-FR" sz="1200" kern="1800" dirty="0" err="1">
                <a:solidFill>
                  <a:srgbClr val="002060"/>
                </a:solidFill>
                <a:effectLst/>
                <a:latin typeface="Calibri Light" panose="020F0302020204030204" pitchFamily="34" charset="0"/>
              </a:rPr>
              <a:t>now</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climatic</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warming</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is</a:t>
            </a:r>
            <a:r>
              <a:rPr lang="fr-FR" sz="1200" kern="1800" dirty="0">
                <a:solidFill>
                  <a:srgbClr val="002060"/>
                </a:solidFill>
                <a:effectLst/>
                <a:latin typeface="Calibri Light" panose="020F0302020204030204" pitchFamily="34" charset="0"/>
              </a:rPr>
              <a:t> more and more visible</a:t>
            </a:r>
          </a:p>
          <a:p>
            <a:endParaRPr lang="fr-FR" sz="1200" kern="1800" dirty="0">
              <a:solidFill>
                <a:srgbClr val="002060"/>
              </a:solidFill>
              <a:effectLst/>
              <a:latin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800" dirty="0" err="1">
                <a:solidFill>
                  <a:srgbClr val="002060"/>
                </a:solidFill>
                <a:effectLst/>
                <a:latin typeface="Calibri Light" panose="020F0302020204030204" pitchFamily="34" charset="0"/>
              </a:rPr>
              <a:t>That’s</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why</a:t>
            </a:r>
            <a:r>
              <a:rPr lang="fr-FR" sz="1200" kern="1800" dirty="0">
                <a:solidFill>
                  <a:srgbClr val="002060"/>
                </a:solidFill>
                <a:effectLst/>
                <a:latin typeface="Calibri Light" panose="020F0302020204030204" pitchFamily="34" charset="0"/>
              </a:rPr>
              <a:t>, I </a:t>
            </a:r>
            <a:r>
              <a:rPr lang="fr-FR" sz="1200" kern="1800" dirty="0" err="1">
                <a:solidFill>
                  <a:srgbClr val="002060"/>
                </a:solidFill>
                <a:effectLst/>
                <a:latin typeface="Calibri Light" panose="020F0302020204030204" pitchFamily="34" charset="0"/>
              </a:rPr>
              <a:t>choosed</a:t>
            </a:r>
            <a:r>
              <a:rPr lang="fr-FR" sz="1200" kern="1800" dirty="0">
                <a:solidFill>
                  <a:srgbClr val="002060"/>
                </a:solidFill>
                <a:effectLst/>
                <a:latin typeface="Calibri Light" panose="020F0302020204030204" pitchFamily="34" charset="0"/>
              </a:rPr>
              <a:t> to </a:t>
            </a:r>
            <a:r>
              <a:rPr lang="fr-FR" sz="1200" kern="1800" dirty="0" err="1">
                <a:solidFill>
                  <a:srgbClr val="002060"/>
                </a:solidFill>
                <a:effectLst/>
                <a:latin typeface="Calibri Light" panose="020F0302020204030204" pitchFamily="34" charset="0"/>
              </a:rPr>
              <a:t>create</a:t>
            </a:r>
            <a:r>
              <a:rPr lang="fr-FR" sz="1200" kern="1800" dirty="0">
                <a:solidFill>
                  <a:srgbClr val="002060"/>
                </a:solidFill>
                <a:effectLst/>
                <a:latin typeface="Calibri Light" panose="020F0302020204030204" pitchFamily="34" charset="0"/>
              </a:rPr>
              <a:t> a platform </a:t>
            </a:r>
            <a:r>
              <a:rPr lang="fr-FR" sz="1200" kern="1800" dirty="0" err="1">
                <a:solidFill>
                  <a:srgbClr val="002060"/>
                </a:solidFill>
                <a:effectLst/>
                <a:latin typeface="Calibri Light" panose="020F0302020204030204" pitchFamily="34" charset="0"/>
              </a:rPr>
              <a:t>who</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will</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called</a:t>
            </a:r>
            <a:r>
              <a:rPr lang="fr-FR" sz="1200" kern="1800" dirty="0">
                <a:solidFill>
                  <a:srgbClr val="002060"/>
                </a:solidFill>
                <a:effectLst/>
                <a:latin typeface="Calibri Light" panose="020F0302020204030204" pitchFamily="34" charset="0"/>
              </a:rPr>
              <a:t> « Change ton climat » </a:t>
            </a:r>
            <a:r>
              <a:rPr lang="fr-FR" sz="1200" dirty="0"/>
              <a:t>L ANCE 2</a:t>
            </a:r>
          </a:p>
          <a:p>
            <a:endParaRPr lang="fr-FR" sz="1200" kern="1800" dirty="0">
              <a:solidFill>
                <a:srgbClr val="002060"/>
              </a:solidFill>
              <a:effectLst/>
              <a:latin typeface="Calibri Light" panose="020F0302020204030204" pitchFamily="34" charset="0"/>
            </a:endParaRPr>
          </a:p>
          <a:p>
            <a:r>
              <a:rPr lang="fr-FR" sz="1200" kern="1800" dirty="0">
                <a:solidFill>
                  <a:srgbClr val="002060"/>
                </a:solidFill>
                <a:effectLst/>
                <a:latin typeface="Calibri Light" panose="020F0302020204030204" pitchFamily="34" charset="0"/>
              </a:rPr>
              <a:t>to </a:t>
            </a:r>
            <a:r>
              <a:rPr lang="fr-FR" sz="1200" kern="1800" dirty="0" err="1">
                <a:solidFill>
                  <a:srgbClr val="002060"/>
                </a:solidFill>
                <a:effectLst/>
                <a:latin typeface="Calibri Light" panose="020F0302020204030204" pitchFamily="34" charset="0"/>
              </a:rPr>
              <a:t>fight</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against</a:t>
            </a:r>
            <a:r>
              <a:rPr lang="fr-FR" sz="1200" kern="1800" dirty="0">
                <a:solidFill>
                  <a:srgbClr val="002060"/>
                </a:solidFill>
                <a:effectLst/>
                <a:latin typeface="Calibri Light" panose="020F0302020204030204" pitchFamily="34" charset="0"/>
              </a:rPr>
              <a:t> the global </a:t>
            </a:r>
            <a:r>
              <a:rPr lang="fr-FR" sz="1200" kern="1800" dirty="0" err="1">
                <a:solidFill>
                  <a:srgbClr val="002060"/>
                </a:solidFill>
                <a:effectLst/>
                <a:latin typeface="Calibri Light" panose="020F0302020204030204" pitchFamily="34" charset="0"/>
              </a:rPr>
              <a:t>warming</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with</a:t>
            </a:r>
            <a:r>
              <a:rPr lang="fr-FR" sz="1200" kern="1800" dirty="0">
                <a:solidFill>
                  <a:srgbClr val="002060"/>
                </a:solidFill>
                <a:effectLst/>
                <a:latin typeface="Calibri Light" panose="020F0302020204030204" pitchFamily="34" charset="0"/>
              </a:rPr>
              <a:t> simple and </a:t>
            </a:r>
            <a:r>
              <a:rPr lang="fr-FR" sz="1200" kern="1800" dirty="0" err="1">
                <a:solidFill>
                  <a:srgbClr val="002060"/>
                </a:solidFill>
                <a:effectLst/>
                <a:latin typeface="Calibri Light" panose="020F0302020204030204" pitchFamily="34" charset="0"/>
              </a:rPr>
              <a:t>playful</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environmental</a:t>
            </a:r>
            <a:r>
              <a:rPr lang="fr-FR" sz="1200" kern="1800" dirty="0">
                <a:solidFill>
                  <a:srgbClr val="002060"/>
                </a:solidFill>
                <a:effectLst/>
                <a:latin typeface="Calibri Light" panose="020F0302020204030204" pitchFamily="34" charset="0"/>
              </a:rPr>
              <a:t> </a:t>
            </a:r>
            <a:r>
              <a:rPr lang="fr-FR" sz="1200" kern="1800" dirty="0" err="1">
                <a:solidFill>
                  <a:srgbClr val="002060"/>
                </a:solidFill>
                <a:effectLst/>
                <a:latin typeface="Calibri Light" panose="020F0302020204030204" pitchFamily="34" charset="0"/>
              </a:rPr>
              <a:t>awarness</a:t>
            </a:r>
            <a:r>
              <a:rPr lang="fr-FR" sz="1200" kern="1800" dirty="0">
                <a:solidFill>
                  <a:srgbClr val="002060"/>
                </a:solidFill>
                <a:effectLst/>
                <a:latin typeface="Calibri Light" panose="020F0302020204030204" pitchFamily="34" charset="0"/>
              </a:rPr>
              <a:t> for change all of </a:t>
            </a:r>
            <a:r>
              <a:rPr lang="fr-FR" sz="1200" kern="1800" dirty="0" err="1">
                <a:solidFill>
                  <a:srgbClr val="002060"/>
                </a:solidFill>
                <a:effectLst/>
                <a:latin typeface="Calibri Light" panose="020F0302020204030204" pitchFamily="34" charset="0"/>
              </a:rPr>
              <a:t>that</a:t>
            </a:r>
            <a:r>
              <a:rPr lang="fr-FR" sz="1200" kern="1800" dirty="0">
                <a:solidFill>
                  <a:srgbClr val="002060"/>
                </a:solidFill>
                <a:effectLst/>
                <a:latin typeface="Calibri Light" panose="020F0302020204030204" pitchFamily="34" charset="0"/>
              </a:rPr>
              <a:t>.</a:t>
            </a:r>
          </a:p>
          <a:p>
            <a:endParaRPr lang="fr-FR" sz="1200" kern="1800" dirty="0">
              <a:solidFill>
                <a:srgbClr val="002060"/>
              </a:solidFill>
              <a:effectLst/>
              <a:latin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LANCE 3</a:t>
            </a:r>
          </a:p>
          <a:p>
            <a:r>
              <a:rPr lang="fr-FR" dirty="0"/>
              <a:t>                                                                                                                                                                                                                                                                                                                                                                                                                                                                                                                                                                                                                                                                                                                                                                                                                                                             </a:t>
            </a:r>
          </a:p>
          <a:p>
            <a:endParaRPr lang="fr-FR" dirty="0"/>
          </a:p>
          <a:p>
            <a:endParaRPr lang="fr-FR" dirty="0"/>
          </a:p>
          <a:p>
            <a:endParaRPr lang="fr-FR" dirty="0"/>
          </a:p>
          <a:p>
            <a:endParaRPr lang="fr-FR" dirty="0"/>
          </a:p>
          <a:p>
            <a:endParaRPr lang="fr-FR" dirty="0"/>
          </a:p>
          <a:p>
            <a:r>
              <a:rPr lang="fr-FR" dirty="0"/>
              <a:t>Dans une ère où nous utilisons d’équipement ayant besoin d’énergie (électricité, énergie fossile, nucléaire …)</a:t>
            </a:r>
          </a:p>
          <a:p>
            <a:r>
              <a:rPr lang="fr-FR" dirty="0"/>
              <a:t>Nos émissions de CO2 sont de plus en plus importantes et impactante pour notre environnement </a:t>
            </a:r>
          </a:p>
          <a:p>
            <a:r>
              <a:rPr lang="fr-FR" dirty="0"/>
              <a:t>LANCE IMAGE 1</a:t>
            </a:r>
          </a:p>
          <a:p>
            <a:r>
              <a:rPr lang="fr-FR" dirty="0"/>
              <a:t>Comme on peut le vivre actuellement, le réchauffement  climatique est de plus en plus visible.</a:t>
            </a:r>
          </a:p>
          <a:p>
            <a:endParaRPr lang="fr-FR" dirty="0"/>
          </a:p>
          <a:p>
            <a:r>
              <a:rPr lang="fr-FR" dirty="0"/>
              <a:t>C’est pourquoi l’association change ton climat, une association en création voulant lutter contre le réchauffement climatique par le biais d’une sensibilisation environnementale simple et ludique afin d’adopter les bonnes pratiques pour changer le cours des choses</a:t>
            </a:r>
          </a:p>
          <a:p>
            <a:r>
              <a:rPr lang="fr-FR" dirty="0"/>
              <a:t>a fait appel à mes services</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3</a:t>
            </a:fld>
            <a:endParaRPr lang="fr-FR"/>
          </a:p>
        </p:txBody>
      </p:sp>
    </p:spTree>
    <p:extLst>
      <p:ext uri="{BB962C8B-B14F-4D97-AF65-F5344CB8AC3E}">
        <p14:creationId xmlns:p14="http://schemas.microsoft.com/office/powerpoint/2010/main" val="25462248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34</a:t>
            </a:fld>
            <a:endParaRPr lang="fr-FR"/>
          </a:p>
        </p:txBody>
      </p:sp>
    </p:spTree>
    <p:extLst>
      <p:ext uri="{BB962C8B-B14F-4D97-AF65-F5344CB8AC3E}">
        <p14:creationId xmlns:p14="http://schemas.microsoft.com/office/powerpoint/2010/main" val="27249153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36</a:t>
            </a:fld>
            <a:endParaRPr lang="fr-FR"/>
          </a:p>
        </p:txBody>
      </p:sp>
    </p:spTree>
    <p:extLst>
      <p:ext uri="{BB962C8B-B14F-4D97-AF65-F5344CB8AC3E}">
        <p14:creationId xmlns:p14="http://schemas.microsoft.com/office/powerpoint/2010/main" val="3767957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a:xfrm>
            <a:off x="685800" y="4400549"/>
            <a:ext cx="5486400" cy="4442661"/>
          </a:xfrm>
        </p:spPr>
        <p:txBody>
          <a:bodyPr/>
          <a:lstStyle/>
          <a:p>
            <a:r>
              <a:rPr lang="fr-FR" dirty="0"/>
              <a:t>So </a:t>
            </a:r>
            <a:r>
              <a:rPr lang="fr-FR" dirty="0" err="1"/>
              <a:t>I’m</a:t>
            </a:r>
            <a:r>
              <a:rPr lang="fr-FR" dirty="0"/>
              <a:t> building a </a:t>
            </a:r>
            <a:r>
              <a:rPr lang="fr-FR" dirty="0" err="1"/>
              <a:t>Website</a:t>
            </a:r>
            <a:r>
              <a:rPr lang="fr-FR" dirty="0"/>
              <a:t> 				</a:t>
            </a:r>
            <a:r>
              <a:rPr lang="fr-FR" dirty="0">
                <a:solidFill>
                  <a:srgbClr val="FF0000"/>
                </a:solidFill>
              </a:rPr>
              <a:t>LANCE 1</a:t>
            </a:r>
          </a:p>
          <a:p>
            <a:r>
              <a:rPr lang="fr-FR" dirty="0" err="1"/>
              <a:t>Where</a:t>
            </a:r>
            <a:r>
              <a:rPr lang="fr-FR" dirty="0"/>
              <a:t> </a:t>
            </a:r>
            <a:r>
              <a:rPr lang="fr-FR" dirty="0" err="1"/>
              <a:t>visitors</a:t>
            </a:r>
            <a:r>
              <a:rPr lang="fr-FR" dirty="0"/>
              <a:t> can </a:t>
            </a:r>
            <a:r>
              <a:rPr lang="fr-FR" dirty="0" err="1"/>
              <a:t>inform</a:t>
            </a:r>
            <a:r>
              <a:rPr lang="fr-FR" dirty="0"/>
              <a:t> </a:t>
            </a:r>
            <a:r>
              <a:rPr lang="fr-FR" dirty="0" err="1"/>
              <a:t>themselves</a:t>
            </a:r>
            <a:r>
              <a:rPr lang="fr-FR" dirty="0"/>
              <a:t> 			LANCE 2</a:t>
            </a:r>
          </a:p>
          <a:p>
            <a:r>
              <a:rPr lang="fr-FR" dirty="0"/>
              <a:t>About </a:t>
            </a:r>
            <a:r>
              <a:rPr lang="fr-FR" dirty="0" err="1"/>
              <a:t>this</a:t>
            </a:r>
            <a:r>
              <a:rPr lang="fr-FR" dirty="0"/>
              <a:t> </a:t>
            </a:r>
            <a:r>
              <a:rPr lang="fr-FR" dirty="0" err="1"/>
              <a:t>subject</a:t>
            </a:r>
            <a:r>
              <a:rPr lang="fr-FR" dirty="0"/>
              <a:t> and </a:t>
            </a:r>
            <a:r>
              <a:rPr lang="fr-FR" dirty="0" err="1"/>
              <a:t>they</a:t>
            </a:r>
            <a:r>
              <a:rPr lang="fr-FR" dirty="0"/>
              <a:t> can </a:t>
            </a:r>
            <a:r>
              <a:rPr lang="fr-FR" dirty="0" err="1"/>
              <a:t>become</a:t>
            </a:r>
            <a:r>
              <a:rPr lang="fr-FR" dirty="0"/>
              <a:t> </a:t>
            </a:r>
            <a:r>
              <a:rPr lang="fr-FR" dirty="0" err="1"/>
              <a:t>actors</a:t>
            </a:r>
            <a:r>
              <a:rPr lang="fr-FR" dirty="0"/>
              <a:t>     		LANCE 3</a:t>
            </a:r>
          </a:p>
          <a:p>
            <a:r>
              <a:rPr lang="fr-FR" dirty="0"/>
              <a:t>of the </a:t>
            </a:r>
            <a:r>
              <a:rPr lang="fr-FR" dirty="0" err="1"/>
              <a:t>climatic</a:t>
            </a:r>
            <a:r>
              <a:rPr lang="fr-FR" dirty="0"/>
              <a:t> transition </a:t>
            </a:r>
            <a:r>
              <a:rPr lang="fr-FR" dirty="0" err="1"/>
              <a:t>thanks</a:t>
            </a:r>
            <a:r>
              <a:rPr lang="fr-FR" dirty="0"/>
              <a:t> to tip </a:t>
            </a:r>
            <a:r>
              <a:rPr lang="fr-FR" dirty="0" err="1"/>
              <a:t>sheets</a:t>
            </a:r>
            <a:r>
              <a:rPr lang="fr-FR" dirty="0"/>
              <a:t> to </a:t>
            </a:r>
            <a:r>
              <a:rPr lang="fr-FR" dirty="0" err="1"/>
              <a:t>reduice</a:t>
            </a:r>
            <a:r>
              <a:rPr lang="fr-FR" dirty="0"/>
              <a:t> </a:t>
            </a:r>
            <a:r>
              <a:rPr lang="fr-FR" dirty="0" err="1"/>
              <a:t>their</a:t>
            </a:r>
            <a:r>
              <a:rPr lang="fr-FR" dirty="0"/>
              <a:t> </a:t>
            </a:r>
            <a:r>
              <a:rPr lang="fr-FR" dirty="0" err="1"/>
              <a:t>carbon</a:t>
            </a:r>
            <a:r>
              <a:rPr lang="fr-FR" dirty="0"/>
              <a:t> </a:t>
            </a:r>
            <a:r>
              <a:rPr lang="fr-FR" dirty="0" err="1"/>
              <a:t>footprint</a:t>
            </a:r>
            <a:r>
              <a:rPr lang="fr-F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Through</a:t>
            </a:r>
            <a:r>
              <a:rPr lang="fr-FR" dirty="0"/>
              <a:t> Forums, </a:t>
            </a:r>
            <a:r>
              <a:rPr lang="fr-FR" dirty="0" err="1"/>
              <a:t>they</a:t>
            </a:r>
            <a:r>
              <a:rPr lang="fr-FR" dirty="0"/>
              <a:t> </a:t>
            </a:r>
            <a:r>
              <a:rPr lang="fr-FR" dirty="0" err="1"/>
              <a:t>also</a:t>
            </a:r>
            <a:r>
              <a:rPr lang="fr-FR" dirty="0"/>
              <a:t> can </a:t>
            </a:r>
            <a:r>
              <a:rPr lang="fr-FR" dirty="0" err="1"/>
              <a:t>discuss</a:t>
            </a:r>
            <a:r>
              <a:rPr lang="fr-FR" dirty="0"/>
              <a:t> 			LANCE 4</a:t>
            </a:r>
          </a:p>
          <a:p>
            <a:r>
              <a:rPr lang="fr-FR" dirty="0" err="1"/>
              <a:t>with</a:t>
            </a:r>
            <a:r>
              <a:rPr lang="fr-FR" dirty="0"/>
              <a:t> </a:t>
            </a:r>
            <a:r>
              <a:rPr lang="fr-FR" dirty="0" err="1"/>
              <a:t>other</a:t>
            </a:r>
            <a:r>
              <a:rPr lang="fr-FR" dirty="0"/>
              <a:t> </a:t>
            </a:r>
            <a:r>
              <a:rPr lang="fr-FR" dirty="0" err="1"/>
              <a:t>users</a:t>
            </a:r>
            <a:r>
              <a:rPr lang="fr-FR" dirty="0"/>
              <a:t> to deal </a:t>
            </a:r>
            <a:r>
              <a:rPr lang="fr-FR" dirty="0" err="1"/>
              <a:t>with</a:t>
            </a:r>
            <a:r>
              <a:rPr lang="fr-FR" dirty="0"/>
              <a:t> questions and solutions.</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 few </a:t>
            </a:r>
            <a:r>
              <a:rPr lang="fr-FR" dirty="0" err="1"/>
              <a:t>technical</a:t>
            </a:r>
            <a:r>
              <a:rPr lang="fr-FR" dirty="0"/>
              <a:t> </a:t>
            </a:r>
            <a:r>
              <a:rPr lang="fr-FR" dirty="0" err="1"/>
              <a:t>contrainst</a:t>
            </a:r>
            <a:r>
              <a:rPr lang="fr-FR" dirty="0"/>
              <a:t>: the </a:t>
            </a:r>
            <a:r>
              <a:rPr lang="fr-FR" dirty="0" err="1"/>
              <a:t>website</a:t>
            </a:r>
            <a:r>
              <a:rPr lang="fr-FR" dirty="0"/>
              <a:t> </a:t>
            </a:r>
            <a:r>
              <a:rPr lang="fr-FR" dirty="0" err="1"/>
              <a:t>will</a:t>
            </a:r>
            <a:r>
              <a:rPr lang="fr-FR" dirty="0"/>
              <a:t> </a:t>
            </a:r>
            <a:r>
              <a:rPr lang="fr-FR" dirty="0" err="1"/>
              <a:t>be</a:t>
            </a:r>
            <a:r>
              <a:rPr lang="fr-FR" dirty="0"/>
              <a:t> scalable for all </a:t>
            </a:r>
            <a:r>
              <a:rPr lang="fr-FR" dirty="0" err="1"/>
              <a:t>device</a:t>
            </a:r>
            <a:r>
              <a:rPr lang="fr-FR" dirty="0"/>
              <a:t>		 LANCE 5</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and </a:t>
            </a:r>
            <a:r>
              <a:rPr lang="en-US" sz="1200" kern="1800" dirty="0">
                <a:solidFill>
                  <a:srgbClr val="002060"/>
                </a:solidFill>
                <a:effectLst/>
                <a:latin typeface="Calibri Light" panose="020F0302020204030204" pitchFamily="34" charset="0"/>
                <a:ea typeface="Times New Roman" panose="02020603050405020304" pitchFamily="18" charset="0"/>
              </a:rPr>
              <a:t>accessible to all the people so the font will change for the dyslexic persons and the color for the color-blind ones . LANCE 6</a:t>
            </a:r>
            <a:r>
              <a:rPr lang="fr-FR" dirty="0">
                <a:effectLst/>
              </a:rPr>
              <a:t> </a:t>
            </a:r>
            <a:endParaRPr lang="fr-FR" dirty="0"/>
          </a:p>
          <a:p>
            <a:endParaRPr lang="fr-FR" dirty="0"/>
          </a:p>
          <a:p>
            <a:r>
              <a:rPr lang="fr-FR" dirty="0"/>
              <a:t>The app </a:t>
            </a:r>
            <a:r>
              <a:rPr lang="fr-FR" dirty="0" err="1"/>
              <a:t>will</a:t>
            </a:r>
            <a:r>
              <a:rPr lang="fr-FR" dirty="0"/>
              <a:t> </a:t>
            </a:r>
            <a:r>
              <a:rPr lang="fr-FR" dirty="0" err="1"/>
              <a:t>be</a:t>
            </a:r>
            <a:r>
              <a:rPr lang="fr-FR" dirty="0"/>
              <a:t> </a:t>
            </a:r>
            <a:r>
              <a:rPr lang="fr-FR" dirty="0" err="1"/>
              <a:t>built</a:t>
            </a:r>
            <a:r>
              <a:rPr lang="fr-FR" dirty="0"/>
              <a:t> </a:t>
            </a:r>
            <a:r>
              <a:rPr lang="fr-FR" dirty="0" err="1"/>
              <a:t>with</a:t>
            </a:r>
            <a:r>
              <a:rPr lang="fr-FR" dirty="0"/>
              <a:t> HTML CSS Javascript and Bootstrap for the front end.  LANCE 7</a:t>
            </a:r>
          </a:p>
          <a:p>
            <a:r>
              <a:rPr lang="fr-FR" dirty="0"/>
              <a:t>For the Back end, I </a:t>
            </a:r>
            <a:r>
              <a:rPr lang="fr-FR" dirty="0" err="1"/>
              <a:t>will</a:t>
            </a:r>
            <a:r>
              <a:rPr lang="fr-FR" dirty="0"/>
              <a:t> use PHP </a:t>
            </a:r>
            <a:r>
              <a:rPr lang="fr-FR" dirty="0" err="1"/>
              <a:t>Language</a:t>
            </a:r>
            <a:r>
              <a:rPr lang="fr-FR" dirty="0"/>
              <a:t>.</a:t>
            </a:r>
          </a:p>
          <a:p>
            <a:endParaRPr lang="fr-FR" dirty="0"/>
          </a:p>
          <a:p>
            <a:r>
              <a:rPr lang="fr-FR" dirty="0"/>
              <a:t>For the </a:t>
            </a:r>
            <a:r>
              <a:rPr lang="fr-FR" dirty="0" err="1"/>
              <a:t>webhost</a:t>
            </a:r>
            <a:r>
              <a:rPr lang="fr-FR" dirty="0"/>
              <a:t> I </a:t>
            </a:r>
            <a:r>
              <a:rPr lang="fr-FR" dirty="0" err="1"/>
              <a:t>will</a:t>
            </a:r>
            <a:r>
              <a:rPr lang="fr-FR" dirty="0"/>
              <a:t> </a:t>
            </a:r>
            <a:r>
              <a:rPr lang="fr-FR" dirty="0" err="1"/>
              <a:t>choose</a:t>
            </a:r>
            <a:r>
              <a:rPr lang="fr-FR" dirty="0"/>
              <a:t> </a:t>
            </a:r>
            <a:r>
              <a:rPr lang="fr-FR" dirty="0" err="1"/>
              <a:t>Infomaniak</a:t>
            </a:r>
            <a:r>
              <a:rPr lang="fr-FR" dirty="0"/>
              <a:t> or O2switch </a:t>
            </a:r>
            <a:r>
              <a:rPr lang="fr-FR" dirty="0" err="1"/>
              <a:t>because</a:t>
            </a:r>
            <a:r>
              <a:rPr lang="fr-FR" dirty="0"/>
              <a:t> </a:t>
            </a:r>
            <a:r>
              <a:rPr lang="fr-FR" dirty="0" err="1"/>
              <a:t>they</a:t>
            </a:r>
            <a:r>
              <a:rPr lang="fr-FR" dirty="0"/>
              <a:t> are the best </a:t>
            </a:r>
            <a:r>
              <a:rPr lang="fr-FR" dirty="0" err="1"/>
              <a:t>eco</a:t>
            </a:r>
            <a:r>
              <a:rPr lang="fr-FR" dirty="0"/>
              <a:t> </a:t>
            </a:r>
            <a:r>
              <a:rPr lang="fr-FR" dirty="0" err="1"/>
              <a:t>friendly</a:t>
            </a:r>
            <a:r>
              <a:rPr lang="fr-FR" dirty="0"/>
              <a:t> web </a:t>
            </a:r>
            <a:r>
              <a:rPr lang="fr-FR" dirty="0" err="1"/>
              <a:t>hoster</a:t>
            </a:r>
            <a:r>
              <a:rPr lang="fr-FR" dirty="0"/>
              <a:t> </a:t>
            </a:r>
            <a:r>
              <a:rPr lang="fr-FR" dirty="0" err="1"/>
              <a:t>whose</a:t>
            </a:r>
            <a:r>
              <a:rPr lang="fr-FR" dirty="0"/>
              <a:t> use </a:t>
            </a:r>
            <a:r>
              <a:rPr lang="fr-FR" dirty="0" err="1"/>
              <a:t>renewable</a:t>
            </a:r>
            <a:r>
              <a:rPr lang="fr-FR" dirty="0"/>
              <a:t> </a:t>
            </a:r>
            <a:r>
              <a:rPr lang="fr-FR" dirty="0" err="1"/>
              <a:t>energies</a:t>
            </a:r>
            <a:endParaRPr lang="fr-FR" dirty="0"/>
          </a:p>
          <a:p>
            <a:endParaRPr lang="fr-FR" dirty="0"/>
          </a:p>
          <a:p>
            <a:r>
              <a:rPr lang="fr-FR" dirty="0"/>
              <a:t>And </a:t>
            </a:r>
            <a:r>
              <a:rPr lang="fr-FR" dirty="0" err="1"/>
              <a:t>now</a:t>
            </a:r>
            <a:r>
              <a:rPr lang="fr-FR" dirty="0"/>
              <a:t> The </a:t>
            </a:r>
            <a:r>
              <a:rPr lang="fr-FR" dirty="0" err="1"/>
              <a:t>rest</a:t>
            </a:r>
            <a:r>
              <a:rPr lang="fr-FR" dirty="0"/>
              <a:t> of </a:t>
            </a:r>
            <a:r>
              <a:rPr lang="fr-FR" dirty="0" err="1"/>
              <a:t>presentation</a:t>
            </a:r>
            <a:r>
              <a:rPr lang="fr-FR" dirty="0"/>
              <a:t> </a:t>
            </a:r>
            <a:r>
              <a:rPr lang="fr-FR" dirty="0" err="1"/>
              <a:t>will</a:t>
            </a:r>
            <a:r>
              <a:rPr lang="fr-FR" dirty="0"/>
              <a:t> </a:t>
            </a:r>
            <a:r>
              <a:rPr lang="fr-FR" dirty="0" err="1"/>
              <a:t>be</a:t>
            </a:r>
            <a:r>
              <a:rPr lang="fr-FR" dirty="0"/>
              <a:t> in French</a:t>
            </a:r>
          </a:p>
          <a:p>
            <a:endParaRPr lang="fr-FR" dirty="0"/>
          </a:p>
          <a:p>
            <a:endParaRPr lang="fr-FR" dirty="0"/>
          </a:p>
          <a:p>
            <a:endParaRPr lang="fr-FR" dirty="0"/>
          </a:p>
          <a:p>
            <a:endParaRPr lang="fr-FR" dirty="0"/>
          </a:p>
          <a:p>
            <a:endParaRPr lang="fr-FR" dirty="0"/>
          </a:p>
          <a:p>
            <a:r>
              <a:rPr lang="fr-FR" dirty="0"/>
              <a:t>L’association souhaite mettre en place 		LANCE 1</a:t>
            </a:r>
          </a:p>
          <a:p>
            <a:r>
              <a:rPr lang="fr-FR" dirty="0"/>
              <a:t>un site internet où le visiteur pourra  		LANCE 2</a:t>
            </a:r>
          </a:p>
          <a:p>
            <a:r>
              <a:rPr lang="fr-FR" dirty="0"/>
              <a:t>s’informer sur les effets des émissions de carbone sur la planète mais aura aussi la possibilité de 				LANCE 3</a:t>
            </a:r>
          </a:p>
          <a:p>
            <a:r>
              <a:rPr lang="fr-FR" dirty="0"/>
              <a:t>Devenir acteur au travers des fiches d’astuces pour réduire son bilan </a:t>
            </a:r>
            <a:r>
              <a:rPr lang="fr-FR" dirty="0" err="1"/>
              <a:t>carbonne</a:t>
            </a:r>
            <a:r>
              <a:rPr lang="fr-FR" dirty="0"/>
              <a:t>.</a:t>
            </a:r>
          </a:p>
          <a:p>
            <a:r>
              <a:rPr lang="fr-FR" dirty="0"/>
              <a:t>Il pourra aussi 				LANCE 4 </a:t>
            </a:r>
          </a:p>
          <a:p>
            <a:r>
              <a:rPr lang="fr-FR" dirty="0"/>
              <a:t>Discuter avec d’autre utilisateur grâce au forum qui sera mis à disposition</a:t>
            </a:r>
          </a:p>
          <a:p>
            <a:endParaRPr lang="fr-FR" dirty="0"/>
          </a:p>
          <a:p>
            <a:r>
              <a:rPr lang="fr-FR" dirty="0"/>
              <a:t>Niveau contrainte technique, le site devra être 	LANCE 5</a:t>
            </a:r>
          </a:p>
          <a:p>
            <a:r>
              <a:rPr lang="fr-FR" dirty="0"/>
              <a:t>Responsive afin de s’adapter à tout type d’écran , il devra aussi 	LANCE 6</a:t>
            </a:r>
          </a:p>
          <a:p>
            <a:r>
              <a:rPr lang="fr-FR" dirty="0"/>
              <a:t>Être accessible aux personnes malvoyantes. Les polices seront changées pour les dyslexiques avec la font open </a:t>
            </a:r>
            <a:r>
              <a:rPr lang="fr-FR" dirty="0" err="1"/>
              <a:t>dyslexic</a:t>
            </a:r>
            <a:r>
              <a:rPr lang="fr-FR" dirty="0"/>
              <a:t> et les couleurs seront gérer pour les daltoniens. Les niveaux de contraste seront vu aussi</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4</a:t>
            </a:fld>
            <a:endParaRPr lang="fr-FR"/>
          </a:p>
        </p:txBody>
      </p:sp>
    </p:spTree>
    <p:extLst>
      <p:ext uri="{BB962C8B-B14F-4D97-AF65-F5344CB8AC3E}">
        <p14:creationId xmlns:p14="http://schemas.microsoft.com/office/powerpoint/2010/main" val="2658565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L’arborescence d’un site est une représentation graphique de sa structure organisationnelle. Elle va décrire la manière dont les différentes pages sont organisées et liées entre elle.</a:t>
            </a:r>
          </a:p>
          <a:p>
            <a:r>
              <a:rPr lang="fr-FR" dirty="0"/>
              <a:t>Durant cet entretien, nous allons surtout abordé les pages Chiffres et Messagerie.</a:t>
            </a:r>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5</a:t>
            </a:fld>
            <a:endParaRPr lang="fr-FR"/>
          </a:p>
        </p:txBody>
      </p:sp>
    </p:spTree>
    <p:extLst>
      <p:ext uri="{BB962C8B-B14F-4D97-AF65-F5344CB8AC3E}">
        <p14:creationId xmlns:p14="http://schemas.microsoft.com/office/powerpoint/2010/main" val="1955389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Avant de commencer le développement, je suis passé par la phase de maquettage du projet.</a:t>
            </a:r>
          </a:p>
          <a:p>
            <a:r>
              <a:rPr lang="fr-FR" dirty="0"/>
              <a:t>Le maquettage est un process de conception visuelle pour créer des représentations graphiques ou interactive avant la mise en dev. </a:t>
            </a:r>
          </a:p>
          <a:p>
            <a:r>
              <a:rPr lang="fr-FR" dirty="0"/>
              <a:t>Il y a généralement 3 étapes : Le zoning, le Wireframe et le </a:t>
            </a:r>
            <a:r>
              <a:rPr lang="fr-FR" dirty="0" err="1"/>
              <a:t>mockup</a:t>
            </a:r>
            <a:endParaRPr lang="fr-FR" dirty="0"/>
          </a:p>
          <a:p>
            <a:r>
              <a:rPr lang="fr-FR" dirty="0"/>
              <a:t>Le Zoning va permettre  de définir la structure générale de l’application.</a:t>
            </a:r>
          </a:p>
          <a:p>
            <a:r>
              <a:rPr lang="fr-FR" dirty="0"/>
              <a:t>Le wireframe, comme vous pouvez le voir ici, va reprendre la structure du zoning et va implémenter la disposition des éléments d’interface sans  se soucier de l’aspect esthétique. Il va architecturer la navigation, l’information, les zones fonctionnelles et les interactions basiques ce qui va donner une fondation solide pour la prochaine étape : Le </a:t>
            </a:r>
            <a:r>
              <a:rPr lang="fr-FR" dirty="0" err="1"/>
              <a:t>Mockup</a:t>
            </a:r>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6</a:t>
            </a:fld>
            <a:endParaRPr lang="fr-FR"/>
          </a:p>
        </p:txBody>
      </p:sp>
    </p:spTree>
    <p:extLst>
      <p:ext uri="{BB962C8B-B14F-4D97-AF65-F5344CB8AC3E}">
        <p14:creationId xmlns:p14="http://schemas.microsoft.com/office/powerpoint/2010/main" val="1420656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a:t>
            </a:r>
            <a:r>
              <a:rPr lang="fr-FR" dirty="0" err="1"/>
              <a:t>mockup</a:t>
            </a:r>
            <a:r>
              <a:rPr lang="fr-FR" dirty="0"/>
              <a:t> sera la phase finale du maquettage. Elle va donner une représentation fidèle et précise du projet.</a:t>
            </a:r>
            <a:br>
              <a:rPr lang="fr-FR" dirty="0"/>
            </a:br>
            <a:r>
              <a:rPr lang="fr-FR" dirty="0"/>
              <a:t>On y inclut les couleurs , les polices les éléments graphiques  qui serviront de support pour la présentation de validation auprès du client mais aussi de support pour le développeur.</a:t>
            </a:r>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7</a:t>
            </a:fld>
            <a:endParaRPr lang="fr-FR"/>
          </a:p>
        </p:txBody>
      </p:sp>
    </p:spTree>
    <p:extLst>
      <p:ext uri="{BB962C8B-B14F-4D97-AF65-F5344CB8AC3E}">
        <p14:creationId xmlns:p14="http://schemas.microsoft.com/office/powerpoint/2010/main" val="2236495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Ici une présentation en mise en situation du projet sur différent support.</a:t>
            </a:r>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8</a:t>
            </a:fld>
            <a:endParaRPr lang="fr-FR"/>
          </a:p>
        </p:txBody>
      </p:sp>
    </p:spTree>
    <p:extLst>
      <p:ext uri="{BB962C8B-B14F-4D97-AF65-F5344CB8AC3E}">
        <p14:creationId xmlns:p14="http://schemas.microsoft.com/office/powerpoint/2010/main" val="3535763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Cas d’utilisation : Modélisation qui permet de décrire les interactions entre les utilisateurs (acteurs) et le Système d’information..</a:t>
            </a:r>
          </a:p>
          <a:p>
            <a:endParaRPr lang="fr-FR" dirty="0"/>
          </a:p>
        </p:txBody>
      </p:sp>
      <p:sp>
        <p:nvSpPr>
          <p:cNvPr id="4" name="Espace réservé du numéro de diapositive 3"/>
          <p:cNvSpPr>
            <a:spLocks noGrp="1"/>
          </p:cNvSpPr>
          <p:nvPr>
            <p:ph type="sldNum" sz="quarter" idx="5"/>
          </p:nvPr>
        </p:nvSpPr>
        <p:spPr/>
        <p:txBody>
          <a:bodyPr/>
          <a:lstStyle/>
          <a:p>
            <a:fld id="{E6047FD6-9982-E74D-BC91-6C7178BC52B1}" type="slidenum">
              <a:rPr lang="fr-FR" smtClean="0"/>
              <a:t>9</a:t>
            </a:fld>
            <a:endParaRPr lang="fr-FR"/>
          </a:p>
        </p:txBody>
      </p:sp>
    </p:spTree>
    <p:extLst>
      <p:ext uri="{BB962C8B-B14F-4D97-AF65-F5344CB8AC3E}">
        <p14:creationId xmlns:p14="http://schemas.microsoft.com/office/powerpoint/2010/main" val="3962096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C33A1C-9B05-5ED4-3508-9DBFAD2CFFAE}"/>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3D07C343-88F4-BED4-7C00-3B3B4D83BE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42C6C60E-5ED0-ACA3-58AC-2F6E442CE8E3}"/>
              </a:ext>
            </a:extLst>
          </p:cNvPr>
          <p:cNvSpPr>
            <a:spLocks noGrp="1"/>
          </p:cNvSpPr>
          <p:nvPr>
            <p:ph type="dt" sz="half" idx="10"/>
          </p:nvPr>
        </p:nvSpPr>
        <p:spPr/>
        <p:txBody>
          <a:bodyPr/>
          <a:lstStyle/>
          <a:p>
            <a:fld id="{BDB4EAF1-9D73-2242-BAF1-98B0915D59A4}" type="datetime1">
              <a:rPr lang="fr-FR" smtClean="0"/>
              <a:t>29/05/2024</a:t>
            </a:fld>
            <a:endParaRPr lang="fr-FR"/>
          </a:p>
        </p:txBody>
      </p:sp>
      <p:sp>
        <p:nvSpPr>
          <p:cNvPr id="5" name="Espace réservé du pied de page 4">
            <a:extLst>
              <a:ext uri="{FF2B5EF4-FFF2-40B4-BE49-F238E27FC236}">
                <a16:creationId xmlns:a16="http://schemas.microsoft.com/office/drawing/2014/main" id="{08630B45-BBC7-C9FC-FEA7-C249D32B857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E13D892-8789-E14C-EC3D-A1E77227250E}"/>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910825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CB67AE-7B73-4F07-EF06-3CA45BAFB7FB}"/>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0E92D635-595B-C215-46F0-869CB6090376}"/>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22A1744-C7E9-C1A0-0EAD-C29918777F97}"/>
              </a:ext>
            </a:extLst>
          </p:cNvPr>
          <p:cNvSpPr>
            <a:spLocks noGrp="1"/>
          </p:cNvSpPr>
          <p:nvPr>
            <p:ph type="dt" sz="half" idx="10"/>
          </p:nvPr>
        </p:nvSpPr>
        <p:spPr/>
        <p:txBody>
          <a:bodyPr/>
          <a:lstStyle/>
          <a:p>
            <a:fld id="{3CA4B8A9-A15D-FB4D-B5C7-D8E3B4871B58}" type="datetime1">
              <a:rPr lang="fr-FR" smtClean="0"/>
              <a:t>29/05/2024</a:t>
            </a:fld>
            <a:endParaRPr lang="fr-FR"/>
          </a:p>
        </p:txBody>
      </p:sp>
      <p:sp>
        <p:nvSpPr>
          <p:cNvPr id="5" name="Espace réservé du pied de page 4">
            <a:extLst>
              <a:ext uri="{FF2B5EF4-FFF2-40B4-BE49-F238E27FC236}">
                <a16:creationId xmlns:a16="http://schemas.microsoft.com/office/drawing/2014/main" id="{BF449E89-CBE9-2E5D-4129-4745A2D1FE0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62CF68A-9381-A023-826A-69B664380B18}"/>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1439507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4CC4209A-F1B6-3753-701E-2BBE9A928B6B}"/>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899C0D58-313F-8197-BDE7-F3416EF2A283}"/>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ACD8CCF-6F42-6328-8AAD-4EFF62925F41}"/>
              </a:ext>
            </a:extLst>
          </p:cNvPr>
          <p:cNvSpPr>
            <a:spLocks noGrp="1"/>
          </p:cNvSpPr>
          <p:nvPr>
            <p:ph type="dt" sz="half" idx="10"/>
          </p:nvPr>
        </p:nvSpPr>
        <p:spPr/>
        <p:txBody>
          <a:bodyPr/>
          <a:lstStyle/>
          <a:p>
            <a:fld id="{DBCB0B14-0091-B94A-8953-20B1804C9C43}" type="datetime1">
              <a:rPr lang="fr-FR" smtClean="0"/>
              <a:t>29/05/2024</a:t>
            </a:fld>
            <a:endParaRPr lang="fr-FR"/>
          </a:p>
        </p:txBody>
      </p:sp>
      <p:sp>
        <p:nvSpPr>
          <p:cNvPr id="5" name="Espace réservé du pied de page 4">
            <a:extLst>
              <a:ext uri="{FF2B5EF4-FFF2-40B4-BE49-F238E27FC236}">
                <a16:creationId xmlns:a16="http://schemas.microsoft.com/office/drawing/2014/main" id="{094E1A24-91B7-0E70-D072-116990057D3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6E351FD-9496-C55A-B028-878869AA434D}"/>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2180263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64EF7D-B62A-C026-C7C9-5573271005C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B232AC8-8695-FAED-612C-30FEE95A942A}"/>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BD1880F-96B1-9F0E-5905-033C200E43F9}"/>
              </a:ext>
            </a:extLst>
          </p:cNvPr>
          <p:cNvSpPr>
            <a:spLocks noGrp="1"/>
          </p:cNvSpPr>
          <p:nvPr>
            <p:ph type="dt" sz="half" idx="10"/>
          </p:nvPr>
        </p:nvSpPr>
        <p:spPr/>
        <p:txBody>
          <a:bodyPr/>
          <a:lstStyle/>
          <a:p>
            <a:fld id="{49486D27-BD68-B444-9831-E4CB5343C17E}" type="datetime1">
              <a:rPr lang="fr-FR" smtClean="0"/>
              <a:t>29/05/2024</a:t>
            </a:fld>
            <a:endParaRPr lang="fr-FR"/>
          </a:p>
        </p:txBody>
      </p:sp>
      <p:sp>
        <p:nvSpPr>
          <p:cNvPr id="5" name="Espace réservé du pied de page 4">
            <a:extLst>
              <a:ext uri="{FF2B5EF4-FFF2-40B4-BE49-F238E27FC236}">
                <a16:creationId xmlns:a16="http://schemas.microsoft.com/office/drawing/2014/main" id="{A116AFAA-B1FD-A85D-F91C-09BEDB34BBA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FF8EE6B-D8CC-1F7B-2490-049C611BB6E6}"/>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899149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EB0BCD-5E8A-BCC3-B528-E79EB546D83A}"/>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A935425-6F57-AABB-8F20-1C2601B76F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D9FB1AF0-B55C-6F2C-9A7B-76F763E97146}"/>
              </a:ext>
            </a:extLst>
          </p:cNvPr>
          <p:cNvSpPr>
            <a:spLocks noGrp="1"/>
          </p:cNvSpPr>
          <p:nvPr>
            <p:ph type="dt" sz="half" idx="10"/>
          </p:nvPr>
        </p:nvSpPr>
        <p:spPr/>
        <p:txBody>
          <a:bodyPr/>
          <a:lstStyle/>
          <a:p>
            <a:fld id="{B6CF45D6-23FA-FD4E-808F-90F4CB8B2299}" type="datetime1">
              <a:rPr lang="fr-FR" smtClean="0"/>
              <a:t>29/05/2024</a:t>
            </a:fld>
            <a:endParaRPr lang="fr-FR"/>
          </a:p>
        </p:txBody>
      </p:sp>
      <p:sp>
        <p:nvSpPr>
          <p:cNvPr id="5" name="Espace réservé du pied de page 4">
            <a:extLst>
              <a:ext uri="{FF2B5EF4-FFF2-40B4-BE49-F238E27FC236}">
                <a16:creationId xmlns:a16="http://schemas.microsoft.com/office/drawing/2014/main" id="{B95FF688-C920-2B9A-1CA0-E236B04A99F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A3917AF-0C71-E1AE-B931-5CADFC0EC195}"/>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883374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1A5F26-938F-383A-BDBD-07F18C1AF86D}"/>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8CDFA4C-E339-149D-9052-F8DDE1D977F7}"/>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6E489CC5-C855-68C0-19C4-3C34D3451BC0}"/>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581C6E48-5D7C-2E70-D2B1-BDFE9B4AC524}"/>
              </a:ext>
            </a:extLst>
          </p:cNvPr>
          <p:cNvSpPr>
            <a:spLocks noGrp="1"/>
          </p:cNvSpPr>
          <p:nvPr>
            <p:ph type="dt" sz="half" idx="10"/>
          </p:nvPr>
        </p:nvSpPr>
        <p:spPr/>
        <p:txBody>
          <a:bodyPr/>
          <a:lstStyle/>
          <a:p>
            <a:fld id="{D5079464-6A1D-B043-820F-06F66AAB056C}" type="datetime1">
              <a:rPr lang="fr-FR" smtClean="0"/>
              <a:t>29/05/2024</a:t>
            </a:fld>
            <a:endParaRPr lang="fr-FR"/>
          </a:p>
        </p:txBody>
      </p:sp>
      <p:sp>
        <p:nvSpPr>
          <p:cNvPr id="6" name="Espace réservé du pied de page 5">
            <a:extLst>
              <a:ext uri="{FF2B5EF4-FFF2-40B4-BE49-F238E27FC236}">
                <a16:creationId xmlns:a16="http://schemas.microsoft.com/office/drawing/2014/main" id="{2A524DFB-634B-0854-0095-450F9B6D91C5}"/>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513899E-82A8-9F5E-2F21-E8A8576CEE2E}"/>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3463349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5155FA-CA8A-C7A9-C584-4458DC5070B5}"/>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3AFEBA3B-9BA1-8351-66A7-80FCB6D10A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7479F915-6B8C-21CC-56CC-B41B83C0AADA}"/>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C0A0172C-E225-7E6F-786E-9FD778793A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812CA98B-240C-C947-14CC-96C190C10934}"/>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0880E2B-334E-B81D-5F0F-6958847D6829}"/>
              </a:ext>
            </a:extLst>
          </p:cNvPr>
          <p:cNvSpPr>
            <a:spLocks noGrp="1"/>
          </p:cNvSpPr>
          <p:nvPr>
            <p:ph type="dt" sz="half" idx="10"/>
          </p:nvPr>
        </p:nvSpPr>
        <p:spPr/>
        <p:txBody>
          <a:bodyPr/>
          <a:lstStyle/>
          <a:p>
            <a:fld id="{9C4765A6-7542-8642-A826-F4AFBD1692FE}" type="datetime1">
              <a:rPr lang="fr-FR" smtClean="0"/>
              <a:t>29/05/2024</a:t>
            </a:fld>
            <a:endParaRPr lang="fr-FR"/>
          </a:p>
        </p:txBody>
      </p:sp>
      <p:sp>
        <p:nvSpPr>
          <p:cNvPr id="8" name="Espace réservé du pied de page 7">
            <a:extLst>
              <a:ext uri="{FF2B5EF4-FFF2-40B4-BE49-F238E27FC236}">
                <a16:creationId xmlns:a16="http://schemas.microsoft.com/office/drawing/2014/main" id="{A6BF5F33-F09C-8C02-39DD-FC7EFCC70272}"/>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8584FBD6-DFD7-D9CC-E481-DC23874E4960}"/>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3588248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AB11F3-BA3C-F2C5-1627-5E2B7BEB8A58}"/>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794F1AEA-DA30-B31B-61A6-A2475238F548}"/>
              </a:ext>
            </a:extLst>
          </p:cNvPr>
          <p:cNvSpPr>
            <a:spLocks noGrp="1"/>
          </p:cNvSpPr>
          <p:nvPr>
            <p:ph type="dt" sz="half" idx="10"/>
          </p:nvPr>
        </p:nvSpPr>
        <p:spPr/>
        <p:txBody>
          <a:bodyPr/>
          <a:lstStyle/>
          <a:p>
            <a:fld id="{276C0F16-B2AA-E84D-B4DE-14DBDC7C65FA}" type="datetime1">
              <a:rPr lang="fr-FR" smtClean="0"/>
              <a:t>29/05/2024</a:t>
            </a:fld>
            <a:endParaRPr lang="fr-FR"/>
          </a:p>
        </p:txBody>
      </p:sp>
      <p:sp>
        <p:nvSpPr>
          <p:cNvPr id="4" name="Espace réservé du pied de page 3">
            <a:extLst>
              <a:ext uri="{FF2B5EF4-FFF2-40B4-BE49-F238E27FC236}">
                <a16:creationId xmlns:a16="http://schemas.microsoft.com/office/drawing/2014/main" id="{A38887E1-1A52-90E9-91ED-E6D6D7E12DD4}"/>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B19F025E-9DD4-C164-CA84-C912E7806103}"/>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2921828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35D259D-ED7A-D385-C9AB-104032F0891E}"/>
              </a:ext>
            </a:extLst>
          </p:cNvPr>
          <p:cNvSpPr>
            <a:spLocks noGrp="1"/>
          </p:cNvSpPr>
          <p:nvPr>
            <p:ph type="dt" sz="half" idx="10"/>
          </p:nvPr>
        </p:nvSpPr>
        <p:spPr/>
        <p:txBody>
          <a:bodyPr/>
          <a:lstStyle/>
          <a:p>
            <a:fld id="{FA67B272-4EB0-4840-8245-CCAD6E7A5386}" type="datetime1">
              <a:rPr lang="fr-FR" smtClean="0"/>
              <a:t>29/05/2024</a:t>
            </a:fld>
            <a:endParaRPr lang="fr-FR"/>
          </a:p>
        </p:txBody>
      </p:sp>
      <p:sp>
        <p:nvSpPr>
          <p:cNvPr id="3" name="Espace réservé du pied de page 2">
            <a:extLst>
              <a:ext uri="{FF2B5EF4-FFF2-40B4-BE49-F238E27FC236}">
                <a16:creationId xmlns:a16="http://schemas.microsoft.com/office/drawing/2014/main" id="{1EE463B4-EBCA-E74F-4AD6-C47A03632895}"/>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E575F6AC-E1C3-E391-6A8C-17259CE7D5D1}"/>
              </a:ext>
            </a:extLst>
          </p:cNvPr>
          <p:cNvSpPr>
            <a:spLocks noGrp="1"/>
          </p:cNvSpPr>
          <p:nvPr>
            <p:ph type="sldNum" sz="quarter" idx="12"/>
          </p:nvPr>
        </p:nvSpPr>
        <p:spPr/>
        <p:txBody>
          <a:bodyPr/>
          <a:lstStyle>
            <a:lvl1pPr>
              <a:defRPr sz="2400"/>
            </a:lvl1pPr>
          </a:lstStyle>
          <a:p>
            <a:fld id="{BD2C65D9-7694-1F47-B297-D1FBCA40C39F}" type="slidenum">
              <a:rPr lang="fr-FR" smtClean="0"/>
              <a:pPr/>
              <a:t>‹N°›</a:t>
            </a:fld>
            <a:endParaRPr lang="fr-FR" dirty="0"/>
          </a:p>
        </p:txBody>
      </p:sp>
    </p:spTree>
    <p:extLst>
      <p:ext uri="{BB962C8B-B14F-4D97-AF65-F5344CB8AC3E}">
        <p14:creationId xmlns:p14="http://schemas.microsoft.com/office/powerpoint/2010/main" val="4213295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E81001-DF46-5343-FEC6-F53D9ADFF03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C7E64038-4D9D-E036-0B8D-863209E3BC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D931435A-7E11-19BB-D692-07A101CDE6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40468FA-B4A4-6DA4-BE33-2AF00E76A1BB}"/>
              </a:ext>
            </a:extLst>
          </p:cNvPr>
          <p:cNvSpPr>
            <a:spLocks noGrp="1"/>
          </p:cNvSpPr>
          <p:nvPr>
            <p:ph type="dt" sz="half" idx="10"/>
          </p:nvPr>
        </p:nvSpPr>
        <p:spPr/>
        <p:txBody>
          <a:bodyPr/>
          <a:lstStyle/>
          <a:p>
            <a:fld id="{217E2410-22D2-EC4B-88BB-75D1F3928E80}" type="datetime1">
              <a:rPr lang="fr-FR" smtClean="0"/>
              <a:t>29/05/2024</a:t>
            </a:fld>
            <a:endParaRPr lang="fr-FR"/>
          </a:p>
        </p:txBody>
      </p:sp>
      <p:sp>
        <p:nvSpPr>
          <p:cNvPr id="6" name="Espace réservé du pied de page 5">
            <a:extLst>
              <a:ext uri="{FF2B5EF4-FFF2-40B4-BE49-F238E27FC236}">
                <a16:creationId xmlns:a16="http://schemas.microsoft.com/office/drawing/2014/main" id="{DD39F9D5-A911-7BE5-53AD-8BCB33F884C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5342C97-024B-0F2D-C7F4-97303D3C1468}"/>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2429116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93D004-10FC-B249-5141-1CC0DCF02BC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24450A85-3C1D-AC5A-A2AC-F2FC871981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51B11D8D-E69B-4DD1-B9EF-EDC1A66E7A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7F476C9-579D-404F-2D19-34D2568F363D}"/>
              </a:ext>
            </a:extLst>
          </p:cNvPr>
          <p:cNvSpPr>
            <a:spLocks noGrp="1"/>
          </p:cNvSpPr>
          <p:nvPr>
            <p:ph type="dt" sz="half" idx="10"/>
          </p:nvPr>
        </p:nvSpPr>
        <p:spPr/>
        <p:txBody>
          <a:bodyPr/>
          <a:lstStyle/>
          <a:p>
            <a:fld id="{625CA682-8F45-F246-91A9-663077708BFD}" type="datetime1">
              <a:rPr lang="fr-FR" smtClean="0"/>
              <a:t>29/05/2024</a:t>
            </a:fld>
            <a:endParaRPr lang="fr-FR"/>
          </a:p>
        </p:txBody>
      </p:sp>
      <p:sp>
        <p:nvSpPr>
          <p:cNvPr id="6" name="Espace réservé du pied de page 5">
            <a:extLst>
              <a:ext uri="{FF2B5EF4-FFF2-40B4-BE49-F238E27FC236}">
                <a16:creationId xmlns:a16="http://schemas.microsoft.com/office/drawing/2014/main" id="{3CCDE733-2038-F843-A882-C88168F36B4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B64D5EF-80F1-9261-95B7-3D67921A6A31}"/>
              </a:ext>
            </a:extLst>
          </p:cNvPr>
          <p:cNvSpPr>
            <a:spLocks noGrp="1"/>
          </p:cNvSpPr>
          <p:nvPr>
            <p:ph type="sldNum" sz="quarter" idx="12"/>
          </p:nvPr>
        </p:nvSpPr>
        <p:spPr/>
        <p:txBody>
          <a:bodyPr/>
          <a:lstStyle/>
          <a:p>
            <a:fld id="{BD2C65D9-7694-1F47-B297-D1FBCA40C39F}" type="slidenum">
              <a:rPr lang="fr-FR" smtClean="0"/>
              <a:t>‹N°›</a:t>
            </a:fld>
            <a:endParaRPr lang="fr-FR"/>
          </a:p>
        </p:txBody>
      </p:sp>
    </p:spTree>
    <p:extLst>
      <p:ext uri="{BB962C8B-B14F-4D97-AF65-F5344CB8AC3E}">
        <p14:creationId xmlns:p14="http://schemas.microsoft.com/office/powerpoint/2010/main" val="4254817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657366B2-66D5-767A-825A-DD0684A216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DF2A513C-E76F-591C-D08F-F629FDD24A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C1D5F70-EF48-11B1-D386-BA15EB223E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A829B8-F456-414E-A73F-DC7611421485}" type="datetime1">
              <a:rPr lang="fr-FR" smtClean="0"/>
              <a:t>29/05/2024</a:t>
            </a:fld>
            <a:endParaRPr lang="fr-FR"/>
          </a:p>
        </p:txBody>
      </p:sp>
      <p:sp>
        <p:nvSpPr>
          <p:cNvPr id="5" name="Espace réservé du pied de page 4">
            <a:extLst>
              <a:ext uri="{FF2B5EF4-FFF2-40B4-BE49-F238E27FC236}">
                <a16:creationId xmlns:a16="http://schemas.microsoft.com/office/drawing/2014/main" id="{CB67A8F5-9348-CA32-AB8B-00C8B6B062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21117768-0960-7947-358B-6776F92110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2400">
                <a:solidFill>
                  <a:schemeClr val="tx1">
                    <a:tint val="75000"/>
                  </a:schemeClr>
                </a:solidFill>
              </a:defRPr>
            </a:lvl1pPr>
          </a:lstStyle>
          <a:p>
            <a:fld id="{BD2C65D9-7694-1F47-B297-D1FBCA40C39F}" type="slidenum">
              <a:rPr lang="fr-FR" smtClean="0"/>
              <a:pPr/>
              <a:t>‹N°›</a:t>
            </a:fld>
            <a:endParaRPr lang="fr-FR" dirty="0"/>
          </a:p>
        </p:txBody>
      </p:sp>
    </p:spTree>
    <p:extLst>
      <p:ext uri="{BB962C8B-B14F-4D97-AF65-F5344CB8AC3E}">
        <p14:creationId xmlns:p14="http://schemas.microsoft.com/office/powerpoint/2010/main" val="10158570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5.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6.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2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2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5.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18.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44.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49.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png"/><Relationship Id="rId7"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jp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0.emf"/><Relationship Id="rId13"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9.emf"/><Relationship Id="rId12" Type="http://schemas.openxmlformats.org/officeDocument/2006/relationships/image" Target="../media/image14.png"/><Relationship Id="rId2" Type="http://schemas.openxmlformats.org/officeDocument/2006/relationships/notesSlide" Target="../notesSlides/notesSlide4.xml"/><Relationship Id="rId16"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8.jpg"/><Relationship Id="rId11" Type="http://schemas.openxmlformats.org/officeDocument/2006/relationships/image" Target="../media/image13.png"/><Relationship Id="rId5" Type="http://schemas.openxmlformats.org/officeDocument/2006/relationships/image" Target="../media/image7.emf"/><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emf"/><Relationship Id="rId9" Type="http://schemas.openxmlformats.org/officeDocument/2006/relationships/image" Target="../media/image11.png"/><Relationship Id="rId1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www.figma.com/proto/OU3osqiKgVXQNatRyUwC4j/Wireframe?page-id=19%3A273&amp;type=design&amp;node-id=19-274&amp;viewport=197%2C96%2C0.08&amp;t=BurCztctn954dehJ-1&amp;scaling=min-zoom&amp;starting-point-node-id=19%3A274&amp;mode=design" TargetMode="External"/><Relationship Id="rId5" Type="http://schemas.openxmlformats.org/officeDocument/2006/relationships/hyperlink" Target="https://www.figma.com/proto/OU3osqiKgVXQNatRyUwC4j/Wireframe?page-id=0%3A1&amp;type=design&amp;node-id=2-2&amp;viewport=339%2C134%2C0.16&amp;t=oEeILdwUHQW9qD96-1&amp;scaling=scale-down&amp;starting-point-node-id=2%3A2&amp;mode=design" TargetMode="External"/><Relationship Id="rId4" Type="http://schemas.openxmlformats.org/officeDocument/2006/relationships/image" Target="../media/image18.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hyperlink" Target="https://www.figma.com/proto/wRypFQBMRwhl9633Y6XMbJ/Mockup?page-id=36%3A2612&amp;type=design&amp;node-id=36-2636&amp;viewport=525%2C150%2C0.05&amp;t=urRYuCQNbynRAz5X-1&amp;scaling=min-zoom&amp;starting-point-node-id=36%3A2636&amp;mode=design" TargetMode="External"/><Relationship Id="rId3" Type="http://schemas.openxmlformats.org/officeDocument/2006/relationships/image" Target="../media/image2.png"/><Relationship Id="rId7" Type="http://schemas.openxmlformats.org/officeDocument/2006/relationships/hyperlink" Target="https://www.figma.com/proto/wRypFQBMRwhl9633Y6XMbJ/Mockup?page-id=0%3A1&amp;type=design&amp;node-id=2-118&amp;viewport=577%2C68%2C0.11&amp;t=OP3aOBHXrojB5HLh-1&amp;scaling=scale-down&amp;starting-point-node-id=2%3A118&amp;mode=design"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5.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25.jp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FBB7D6-4CB5-BE19-985E-03585D79A9B9}"/>
              </a:ext>
            </a:extLst>
          </p:cNvPr>
          <p:cNvSpPr>
            <a:spLocks noGrp="1"/>
          </p:cNvSpPr>
          <p:nvPr>
            <p:ph type="ctrTitle"/>
          </p:nvPr>
        </p:nvSpPr>
        <p:spPr>
          <a:xfrm>
            <a:off x="4865439" y="2819646"/>
            <a:ext cx="7172103" cy="1218708"/>
          </a:xfrm>
        </p:spPr>
        <p:txBody>
          <a:bodyPr>
            <a:normAutofit/>
          </a:bodyPr>
          <a:lstStyle/>
          <a:p>
            <a:r>
              <a:rPr lang="fr-FR" dirty="0">
                <a:latin typeface="Pacifico" panose="02000000000000000000" pitchFamily="2" charset="0"/>
              </a:rPr>
              <a:t>Change ton climat</a:t>
            </a:r>
          </a:p>
        </p:txBody>
      </p:sp>
      <p:pic>
        <p:nvPicPr>
          <p:cNvPr id="7" name="Image 6" descr="Une image contenant clipart, Graphique, illustration, conception&#10;&#10;Description générée automatiquement">
            <a:extLst>
              <a:ext uri="{FF2B5EF4-FFF2-40B4-BE49-F238E27FC236}">
                <a16:creationId xmlns:a16="http://schemas.microsoft.com/office/drawing/2014/main" id="{3FD60EAE-75DF-599E-2636-A8FAED8D6288}"/>
              </a:ext>
            </a:extLst>
          </p:cNvPr>
          <p:cNvPicPr>
            <a:picLocks noChangeAspect="1"/>
          </p:cNvPicPr>
          <p:nvPr/>
        </p:nvPicPr>
        <p:blipFill>
          <a:blip r:embed="rId3"/>
          <a:stretch>
            <a:fillRect/>
          </a:stretch>
        </p:blipFill>
        <p:spPr>
          <a:xfrm>
            <a:off x="154458" y="549056"/>
            <a:ext cx="5372947" cy="5759888"/>
          </a:xfrm>
          <a:prstGeom prst="rect">
            <a:avLst/>
          </a:prstGeom>
          <a:ln>
            <a:noFill/>
          </a:ln>
          <a:effectLst>
            <a:outerShdw blurRad="292100" dist="139700" dir="2700000" algn="tl" rotWithShape="0">
              <a:srgbClr val="333333">
                <a:alpha val="65000"/>
              </a:srgbClr>
            </a:outerShdw>
          </a:effectLst>
        </p:spPr>
      </p:pic>
      <p:sp>
        <p:nvSpPr>
          <p:cNvPr id="4" name="Espace réservé du numéro de diapositive 3">
            <a:extLst>
              <a:ext uri="{FF2B5EF4-FFF2-40B4-BE49-F238E27FC236}">
                <a16:creationId xmlns:a16="http://schemas.microsoft.com/office/drawing/2014/main" id="{25EEE54C-4F02-DEF1-141D-3CD6F2E1DB11}"/>
              </a:ext>
            </a:extLst>
          </p:cNvPr>
          <p:cNvSpPr>
            <a:spLocks noGrp="1"/>
          </p:cNvSpPr>
          <p:nvPr>
            <p:ph type="sldNum" sz="quarter" idx="12"/>
          </p:nvPr>
        </p:nvSpPr>
        <p:spPr/>
        <p:txBody>
          <a:bodyPr/>
          <a:lstStyle/>
          <a:p>
            <a:fld id="{BD2C65D9-7694-1F47-B297-D1FBCA40C39F}" type="slidenum">
              <a:rPr lang="fr-FR" smtClean="0"/>
              <a:t>1</a:t>
            </a:fld>
            <a:endParaRPr lang="fr-FR" dirty="0"/>
          </a:p>
        </p:txBody>
      </p:sp>
    </p:spTree>
    <p:extLst>
      <p:ext uri="{BB962C8B-B14F-4D97-AF65-F5344CB8AC3E}">
        <p14:creationId xmlns:p14="http://schemas.microsoft.com/office/powerpoint/2010/main" val="467787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Une image contenant texte, diagramme, capture d’écran, ligne">
            <a:extLst>
              <a:ext uri="{FF2B5EF4-FFF2-40B4-BE49-F238E27FC236}">
                <a16:creationId xmlns:a16="http://schemas.microsoft.com/office/drawing/2014/main" id="{B9C66616-3BE8-AF2F-2D70-198444FC9687}"/>
              </a:ext>
            </a:extLst>
          </p:cNvPr>
          <p:cNvPicPr>
            <a:picLocks noChangeAspect="1"/>
          </p:cNvPicPr>
          <p:nvPr/>
        </p:nvPicPr>
        <p:blipFill>
          <a:blip r:embed="rId3"/>
          <a:stretch>
            <a:fillRect/>
          </a:stretch>
        </p:blipFill>
        <p:spPr>
          <a:xfrm>
            <a:off x="292100" y="1172803"/>
            <a:ext cx="10684862" cy="5706118"/>
          </a:xfrm>
          <a:prstGeom prst="rect">
            <a:avLst/>
          </a:prstGeom>
        </p:spPr>
      </p:pic>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4">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10</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1247457" cy="369332"/>
          </a:xfrm>
          <a:prstGeom prst="rect">
            <a:avLst/>
          </a:prstGeom>
          <a:noFill/>
        </p:spPr>
        <p:txBody>
          <a:bodyPr wrap="none" rtlCol="0">
            <a:spAutoFit/>
          </a:bodyPr>
          <a:lstStyle/>
          <a:p>
            <a:r>
              <a:rPr lang="fr-FR" dirty="0">
                <a:solidFill>
                  <a:srgbClr val="368C83"/>
                </a:solidFill>
                <a:latin typeface="Montserrat Medium" pitchFamily="2" charset="77"/>
              </a:rPr>
              <a:t>Use Case</a:t>
            </a:r>
          </a:p>
        </p:txBody>
      </p:sp>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5"/>
          <a:stretch>
            <a:fillRect/>
          </a:stretch>
        </p:blipFill>
        <p:spPr>
          <a:xfrm>
            <a:off x="7169274" y="0"/>
            <a:ext cx="5022725" cy="894458"/>
          </a:xfrm>
          <a:prstGeom prst="rect">
            <a:avLst/>
          </a:prstGeom>
        </p:spPr>
      </p:pic>
      <p:pic>
        <p:nvPicPr>
          <p:cNvPr id="7" name="Image 6">
            <a:extLst>
              <a:ext uri="{FF2B5EF4-FFF2-40B4-BE49-F238E27FC236}">
                <a16:creationId xmlns:a16="http://schemas.microsoft.com/office/drawing/2014/main" id="{F4F5A68A-602B-1A8C-7019-8A1A8C75324D}"/>
              </a:ext>
            </a:extLst>
          </p:cNvPr>
          <p:cNvPicPr>
            <a:picLocks noChangeAspect="1"/>
          </p:cNvPicPr>
          <p:nvPr/>
        </p:nvPicPr>
        <p:blipFill>
          <a:blip r:embed="rId6"/>
          <a:stretch>
            <a:fillRect/>
          </a:stretch>
        </p:blipFill>
        <p:spPr>
          <a:xfrm>
            <a:off x="10978050" y="151357"/>
            <a:ext cx="641762" cy="6096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8240937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texte, capture d’écran, diagramme, conception&#10;&#10;Description générée automatiquement">
            <a:extLst>
              <a:ext uri="{FF2B5EF4-FFF2-40B4-BE49-F238E27FC236}">
                <a16:creationId xmlns:a16="http://schemas.microsoft.com/office/drawing/2014/main" id="{D6BB7CB4-7296-8427-AD26-D2C7379D501B}"/>
              </a:ext>
            </a:extLst>
          </p:cNvPr>
          <p:cNvPicPr>
            <a:picLocks noChangeAspect="1"/>
          </p:cNvPicPr>
          <p:nvPr/>
        </p:nvPicPr>
        <p:blipFill>
          <a:blip r:embed="rId3"/>
          <a:stretch>
            <a:fillRect/>
          </a:stretch>
        </p:blipFill>
        <p:spPr>
          <a:xfrm>
            <a:off x="292100" y="0"/>
            <a:ext cx="10684861" cy="5693576"/>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11</a:t>
            </a:fld>
            <a:endParaRPr lang="fr-FR"/>
          </a:p>
        </p:txBody>
      </p:sp>
    </p:spTree>
    <p:extLst>
      <p:ext uri="{BB962C8B-B14F-4D97-AF65-F5344CB8AC3E}">
        <p14:creationId xmlns:p14="http://schemas.microsoft.com/office/powerpoint/2010/main" val="265346200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7757448"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12</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2728632" cy="369332"/>
          </a:xfrm>
          <a:prstGeom prst="rect">
            <a:avLst/>
          </a:prstGeom>
          <a:noFill/>
        </p:spPr>
        <p:txBody>
          <a:bodyPr wrap="none" rtlCol="0">
            <a:spAutoFit/>
          </a:bodyPr>
          <a:lstStyle/>
          <a:p>
            <a:r>
              <a:rPr lang="fr-FR" dirty="0">
                <a:solidFill>
                  <a:srgbClr val="368C83"/>
                </a:solidFill>
                <a:latin typeface="Montserrat Medium" pitchFamily="2" charset="77"/>
              </a:rPr>
              <a:t>Diagramme d’activité</a:t>
            </a:r>
          </a:p>
        </p:txBody>
      </p:sp>
      <p:pic>
        <p:nvPicPr>
          <p:cNvPr id="26" name="Image 25" descr="Une image contenant Rectangle, capture d’écran, Caractère coloré, carré&#10;&#10;Description générée automatiquement">
            <a:extLst>
              <a:ext uri="{FF2B5EF4-FFF2-40B4-BE49-F238E27FC236}">
                <a16:creationId xmlns:a16="http://schemas.microsoft.com/office/drawing/2014/main" id="{759F508B-0CCC-4A6C-556E-7F975B645A0B}"/>
              </a:ext>
            </a:extLst>
          </p:cNvPr>
          <p:cNvPicPr>
            <a:picLocks noChangeAspect="1"/>
          </p:cNvPicPr>
          <p:nvPr/>
        </p:nvPicPr>
        <p:blipFill>
          <a:blip r:embed="rId4"/>
          <a:stretch>
            <a:fillRect/>
          </a:stretch>
        </p:blipFill>
        <p:spPr>
          <a:xfrm>
            <a:off x="-12979" y="-15910"/>
            <a:ext cx="5022724" cy="892014"/>
          </a:xfrm>
          <a:prstGeom prst="rect">
            <a:avLst/>
          </a:prstGeom>
        </p:spPr>
      </p:pic>
      <p:pic>
        <p:nvPicPr>
          <p:cNvPr id="4" name="Image 3">
            <a:extLst>
              <a:ext uri="{FF2B5EF4-FFF2-40B4-BE49-F238E27FC236}">
                <a16:creationId xmlns:a16="http://schemas.microsoft.com/office/drawing/2014/main" id="{2006A333-B6C6-47BB-AA2D-3476BF553E2C}"/>
              </a:ext>
            </a:extLst>
          </p:cNvPr>
          <p:cNvPicPr>
            <a:picLocks noChangeAspect="1"/>
          </p:cNvPicPr>
          <p:nvPr/>
        </p:nvPicPr>
        <p:blipFill>
          <a:blip r:embed="rId5"/>
          <a:stretch>
            <a:fillRect/>
          </a:stretch>
        </p:blipFill>
        <p:spPr>
          <a:xfrm>
            <a:off x="385440" y="151357"/>
            <a:ext cx="548415" cy="520995"/>
          </a:xfrm>
          <a:prstGeom prst="rect">
            <a:avLst/>
          </a:prstGeom>
          <a:ln>
            <a:noFill/>
          </a:ln>
          <a:effectLst>
            <a:outerShdw blurRad="292100" dist="139700" dir="2700000" algn="tl" rotWithShape="0">
              <a:srgbClr val="333333">
                <a:alpha val="65000"/>
              </a:srgbClr>
            </a:outerShdw>
          </a:effectLst>
        </p:spPr>
      </p:pic>
      <p:pic>
        <p:nvPicPr>
          <p:cNvPr id="8" name="Image 7" descr="Une image contenant texte, diagramme, Parallèle, Plan&#10;&#10;Description générée automatiquement">
            <a:extLst>
              <a:ext uri="{FF2B5EF4-FFF2-40B4-BE49-F238E27FC236}">
                <a16:creationId xmlns:a16="http://schemas.microsoft.com/office/drawing/2014/main" id="{03E2084F-FB8D-F726-E3CF-0A2B905616B0}"/>
              </a:ext>
            </a:extLst>
          </p:cNvPr>
          <p:cNvPicPr>
            <a:picLocks noChangeAspect="1"/>
          </p:cNvPicPr>
          <p:nvPr/>
        </p:nvPicPr>
        <p:blipFill>
          <a:blip r:embed="rId6"/>
          <a:stretch>
            <a:fillRect/>
          </a:stretch>
        </p:blipFill>
        <p:spPr>
          <a:xfrm>
            <a:off x="2813989" y="1155699"/>
            <a:ext cx="6709936" cy="5702301"/>
          </a:xfrm>
          <a:prstGeom prst="rect">
            <a:avLst/>
          </a:prstGeom>
        </p:spPr>
      </p:pic>
    </p:spTree>
    <p:extLst>
      <p:ext uri="{BB962C8B-B14F-4D97-AF65-F5344CB8AC3E}">
        <p14:creationId xmlns:p14="http://schemas.microsoft.com/office/powerpoint/2010/main" val="208888058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13</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2728632" cy="369332"/>
          </a:xfrm>
          <a:prstGeom prst="rect">
            <a:avLst/>
          </a:prstGeom>
          <a:noFill/>
        </p:spPr>
        <p:txBody>
          <a:bodyPr wrap="none" rtlCol="0">
            <a:spAutoFit/>
          </a:bodyPr>
          <a:lstStyle/>
          <a:p>
            <a:r>
              <a:rPr lang="fr-FR" dirty="0">
                <a:solidFill>
                  <a:srgbClr val="368C83"/>
                </a:solidFill>
                <a:latin typeface="Montserrat Medium" pitchFamily="2" charset="77"/>
              </a:rPr>
              <a:t>Diagramme d’activité</a:t>
            </a:r>
          </a:p>
        </p:txBody>
      </p:sp>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4"/>
          <a:stretch>
            <a:fillRect/>
          </a:stretch>
        </p:blipFill>
        <p:spPr>
          <a:xfrm>
            <a:off x="7182256" y="0"/>
            <a:ext cx="5009743" cy="892146"/>
          </a:xfrm>
          <a:prstGeom prst="rect">
            <a:avLst/>
          </a:prstGeom>
        </p:spPr>
      </p:pic>
      <p:pic>
        <p:nvPicPr>
          <p:cNvPr id="4" name="Image 3">
            <a:extLst>
              <a:ext uri="{FF2B5EF4-FFF2-40B4-BE49-F238E27FC236}">
                <a16:creationId xmlns:a16="http://schemas.microsoft.com/office/drawing/2014/main" id="{B7616E74-AFCD-4A4F-3386-B45ACC60D2FF}"/>
              </a:ext>
            </a:extLst>
          </p:cNvPr>
          <p:cNvPicPr>
            <a:picLocks noChangeAspect="1"/>
          </p:cNvPicPr>
          <p:nvPr/>
        </p:nvPicPr>
        <p:blipFill>
          <a:blip r:embed="rId5"/>
          <a:stretch>
            <a:fillRect/>
          </a:stretch>
        </p:blipFill>
        <p:spPr>
          <a:xfrm>
            <a:off x="10979708" y="151357"/>
            <a:ext cx="640103" cy="608098"/>
          </a:xfrm>
          <a:prstGeom prst="rect">
            <a:avLst/>
          </a:prstGeom>
          <a:ln>
            <a:noFill/>
          </a:ln>
          <a:effectLst>
            <a:outerShdw blurRad="292100" dist="139700" dir="2700000" algn="tl" rotWithShape="0">
              <a:srgbClr val="333333">
                <a:alpha val="65000"/>
              </a:srgbClr>
            </a:outerShdw>
          </a:effectLst>
        </p:spPr>
      </p:pic>
      <p:pic>
        <p:nvPicPr>
          <p:cNvPr id="7" name="Image 6" descr="Une image contenant texte, diagramme, ligne, Parallèle&#10;&#10;Description générée automatiquement">
            <a:extLst>
              <a:ext uri="{FF2B5EF4-FFF2-40B4-BE49-F238E27FC236}">
                <a16:creationId xmlns:a16="http://schemas.microsoft.com/office/drawing/2014/main" id="{B579E2F5-F280-4DB0-FB96-8B071DA67CA3}"/>
              </a:ext>
            </a:extLst>
          </p:cNvPr>
          <p:cNvPicPr>
            <a:picLocks noChangeAspect="1"/>
          </p:cNvPicPr>
          <p:nvPr/>
        </p:nvPicPr>
        <p:blipFill>
          <a:blip r:embed="rId6"/>
          <a:stretch>
            <a:fillRect/>
          </a:stretch>
        </p:blipFill>
        <p:spPr>
          <a:xfrm>
            <a:off x="292100" y="2312962"/>
            <a:ext cx="10696353" cy="4545038"/>
          </a:xfrm>
          <a:prstGeom prst="rect">
            <a:avLst/>
          </a:prstGeom>
        </p:spPr>
      </p:pic>
    </p:spTree>
    <p:extLst>
      <p:ext uri="{BB962C8B-B14F-4D97-AF65-F5344CB8AC3E}">
        <p14:creationId xmlns:p14="http://schemas.microsoft.com/office/powerpoint/2010/main" val="78854892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973574F-CE3A-3B58-300B-CE47DC24C9B2}"/>
              </a:ext>
            </a:extLst>
          </p:cNvPr>
          <p:cNvSpPr>
            <a:spLocks noGrp="1"/>
          </p:cNvSpPr>
          <p:nvPr>
            <p:ph type="sldNum" sz="quarter" idx="12"/>
          </p:nvPr>
        </p:nvSpPr>
        <p:spPr/>
        <p:txBody>
          <a:bodyPr/>
          <a:lstStyle/>
          <a:p>
            <a:fld id="{BD2C65D9-7694-1F47-B297-D1FBCA40C39F}" type="slidenum">
              <a:rPr lang="fr-FR" smtClean="0"/>
              <a:t>14</a:t>
            </a:fld>
            <a:endParaRPr lang="fr-FR"/>
          </a:p>
        </p:txBody>
      </p:sp>
      <p:pic>
        <p:nvPicPr>
          <p:cNvPr id="12" name="Image 11" descr="Une image contenant texte, diagramme, capture d’écran, ligne">
            <a:extLst>
              <a:ext uri="{FF2B5EF4-FFF2-40B4-BE49-F238E27FC236}">
                <a16:creationId xmlns:a16="http://schemas.microsoft.com/office/drawing/2014/main" id="{A1196CF9-192F-F4A5-8FD0-E4756DF73288}"/>
              </a:ext>
            </a:extLst>
          </p:cNvPr>
          <p:cNvPicPr>
            <a:picLocks noChangeAspect="1"/>
          </p:cNvPicPr>
          <p:nvPr/>
        </p:nvPicPr>
        <p:blipFill>
          <a:blip r:embed="rId3"/>
          <a:stretch>
            <a:fillRect/>
          </a:stretch>
        </p:blipFill>
        <p:spPr>
          <a:xfrm>
            <a:off x="292103" y="0"/>
            <a:ext cx="10687608" cy="4541322"/>
          </a:xfrm>
          <a:prstGeom prst="rect">
            <a:avLst/>
          </a:prstGeom>
        </p:spPr>
      </p:pic>
    </p:spTree>
    <p:extLst>
      <p:ext uri="{BB962C8B-B14F-4D97-AF65-F5344CB8AC3E}">
        <p14:creationId xmlns:p14="http://schemas.microsoft.com/office/powerpoint/2010/main" val="95065513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15</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3159839" cy="369332"/>
          </a:xfrm>
          <a:prstGeom prst="rect">
            <a:avLst/>
          </a:prstGeom>
          <a:noFill/>
        </p:spPr>
        <p:txBody>
          <a:bodyPr wrap="none" rtlCol="0">
            <a:spAutoFit/>
          </a:bodyPr>
          <a:lstStyle/>
          <a:p>
            <a:r>
              <a:rPr lang="fr-FR" dirty="0">
                <a:solidFill>
                  <a:srgbClr val="368C83"/>
                </a:solidFill>
                <a:latin typeface="Montserrat Medium" pitchFamily="2" charset="77"/>
              </a:rPr>
              <a:t>Diagramme de séquence</a:t>
            </a:r>
          </a:p>
        </p:txBody>
      </p:sp>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4"/>
          <a:stretch>
            <a:fillRect/>
          </a:stretch>
        </p:blipFill>
        <p:spPr>
          <a:xfrm>
            <a:off x="7182256" y="0"/>
            <a:ext cx="5009743" cy="892146"/>
          </a:xfrm>
          <a:prstGeom prst="rect">
            <a:avLst/>
          </a:prstGeom>
        </p:spPr>
      </p:pic>
      <p:pic>
        <p:nvPicPr>
          <p:cNvPr id="4" name="Image 3">
            <a:extLst>
              <a:ext uri="{FF2B5EF4-FFF2-40B4-BE49-F238E27FC236}">
                <a16:creationId xmlns:a16="http://schemas.microsoft.com/office/drawing/2014/main" id="{B7616E74-AFCD-4A4F-3386-B45ACC60D2FF}"/>
              </a:ext>
            </a:extLst>
          </p:cNvPr>
          <p:cNvPicPr>
            <a:picLocks noChangeAspect="1"/>
          </p:cNvPicPr>
          <p:nvPr/>
        </p:nvPicPr>
        <p:blipFill>
          <a:blip r:embed="rId5"/>
          <a:stretch>
            <a:fillRect/>
          </a:stretch>
        </p:blipFill>
        <p:spPr>
          <a:xfrm>
            <a:off x="10979708" y="151357"/>
            <a:ext cx="640103" cy="608098"/>
          </a:xfrm>
          <a:prstGeom prst="rect">
            <a:avLst/>
          </a:prstGeom>
          <a:ln>
            <a:noFill/>
          </a:ln>
          <a:effectLst>
            <a:outerShdw blurRad="292100" dist="139700" dir="2700000" algn="tl" rotWithShape="0">
              <a:srgbClr val="333333">
                <a:alpha val="65000"/>
              </a:srgbClr>
            </a:outerShdw>
          </a:effectLst>
        </p:spPr>
      </p:pic>
      <p:pic>
        <p:nvPicPr>
          <p:cNvPr id="7" name="Image 6" descr="Une image contenant texte, diagramme, Parallèle, Plan&#10;&#10;Description générée automatiquement">
            <a:extLst>
              <a:ext uri="{FF2B5EF4-FFF2-40B4-BE49-F238E27FC236}">
                <a16:creationId xmlns:a16="http://schemas.microsoft.com/office/drawing/2014/main" id="{F9592C9D-882B-74C2-ED52-D540756050A7}"/>
              </a:ext>
            </a:extLst>
          </p:cNvPr>
          <p:cNvPicPr>
            <a:picLocks noChangeAspect="1"/>
          </p:cNvPicPr>
          <p:nvPr/>
        </p:nvPicPr>
        <p:blipFill>
          <a:blip r:embed="rId6"/>
          <a:stretch>
            <a:fillRect/>
          </a:stretch>
        </p:blipFill>
        <p:spPr>
          <a:xfrm>
            <a:off x="2829641" y="789190"/>
            <a:ext cx="5780960" cy="6068809"/>
          </a:xfrm>
          <a:prstGeom prst="rect">
            <a:avLst/>
          </a:prstGeom>
        </p:spPr>
      </p:pic>
    </p:spTree>
    <p:extLst>
      <p:ext uri="{BB962C8B-B14F-4D97-AF65-F5344CB8AC3E}">
        <p14:creationId xmlns:p14="http://schemas.microsoft.com/office/powerpoint/2010/main" val="1715428347"/>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48000">
              <a:schemeClr val="accent1">
                <a:lumMod val="5000"/>
                <a:lumOff val="95000"/>
              </a:schemeClr>
            </a:gs>
            <a:gs pos="97000">
              <a:srgbClr val="1F1F1F"/>
            </a:gs>
          </a:gsLst>
          <a:lin ang="5400000" scaled="1"/>
        </a:gradFill>
        <a:effectLst/>
      </p:bgPr>
    </p:bg>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FED2D00-5811-A7B6-2478-5CAC3B0189B3}"/>
              </a:ext>
            </a:extLst>
          </p:cNvPr>
          <p:cNvSpPr>
            <a:spLocks noGrp="1"/>
          </p:cNvSpPr>
          <p:nvPr>
            <p:ph type="sldNum" sz="quarter" idx="12"/>
          </p:nvPr>
        </p:nvSpPr>
        <p:spPr/>
        <p:txBody>
          <a:bodyPr/>
          <a:lstStyle/>
          <a:p>
            <a:fld id="{BD2C65D9-7694-1F47-B297-D1FBCA40C39F}" type="slidenum">
              <a:rPr lang="fr-FR" smtClean="0"/>
              <a:t>16</a:t>
            </a:fld>
            <a:endParaRPr lang="fr-FR"/>
          </a:p>
        </p:txBody>
      </p:sp>
      <p:pic>
        <p:nvPicPr>
          <p:cNvPr id="4" name="Image 3" descr="Une image contenant Police, Graphique, conception, typographie&#10;&#10;Description générée automatiquement">
            <a:extLst>
              <a:ext uri="{FF2B5EF4-FFF2-40B4-BE49-F238E27FC236}">
                <a16:creationId xmlns:a16="http://schemas.microsoft.com/office/drawing/2014/main" id="{8CE3F38B-1615-0375-1AEA-FCD6F421C8A5}"/>
              </a:ext>
            </a:extLst>
          </p:cNvPr>
          <p:cNvPicPr>
            <a:picLocks noChangeAspect="1"/>
          </p:cNvPicPr>
          <p:nvPr/>
        </p:nvPicPr>
        <p:blipFill>
          <a:blip r:embed="rId2"/>
          <a:stretch>
            <a:fillRect/>
          </a:stretch>
        </p:blipFill>
        <p:spPr>
          <a:xfrm>
            <a:off x="1440104" y="889000"/>
            <a:ext cx="5080000" cy="5080000"/>
          </a:xfrm>
          <a:prstGeom prst="rect">
            <a:avLst/>
          </a:prstGeom>
          <a:ln>
            <a:noFill/>
          </a:ln>
          <a:effectLst>
            <a:outerShdw blurRad="292100" dist="139700" dir="2700000" algn="tl" rotWithShape="0">
              <a:srgbClr val="333333">
                <a:alpha val="65000"/>
              </a:srgbClr>
            </a:outerShdw>
          </a:effectLst>
        </p:spPr>
      </p:pic>
      <p:pic>
        <p:nvPicPr>
          <p:cNvPr id="7" name="Image 6">
            <a:extLst>
              <a:ext uri="{FF2B5EF4-FFF2-40B4-BE49-F238E27FC236}">
                <a16:creationId xmlns:a16="http://schemas.microsoft.com/office/drawing/2014/main" id="{899F7BC0-B049-E170-BDB1-E7B5FF31FB2D}"/>
              </a:ext>
            </a:extLst>
          </p:cNvPr>
          <p:cNvPicPr>
            <a:picLocks noChangeAspect="1"/>
          </p:cNvPicPr>
          <p:nvPr/>
        </p:nvPicPr>
        <p:blipFill>
          <a:blip r:embed="rId3"/>
          <a:stretch>
            <a:fillRect/>
          </a:stretch>
        </p:blipFill>
        <p:spPr>
          <a:xfrm>
            <a:off x="7371219" y="1864868"/>
            <a:ext cx="3185605" cy="31282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56993599"/>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17</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2074607" cy="369332"/>
          </a:xfrm>
          <a:prstGeom prst="rect">
            <a:avLst/>
          </a:prstGeom>
          <a:noFill/>
        </p:spPr>
        <p:txBody>
          <a:bodyPr wrap="none" rtlCol="0">
            <a:spAutoFit/>
          </a:bodyPr>
          <a:lstStyle/>
          <a:p>
            <a:r>
              <a:rPr lang="fr-FR" dirty="0">
                <a:solidFill>
                  <a:srgbClr val="368C83"/>
                </a:solidFill>
                <a:latin typeface="Montserrat Medium" pitchFamily="2" charset="77"/>
              </a:rPr>
              <a:t>HTML -&gt; Header</a:t>
            </a:r>
          </a:p>
        </p:txBody>
      </p:sp>
      <p:pic>
        <p:nvPicPr>
          <p:cNvPr id="5" name="Image 4">
            <a:extLst>
              <a:ext uri="{FF2B5EF4-FFF2-40B4-BE49-F238E27FC236}">
                <a16:creationId xmlns:a16="http://schemas.microsoft.com/office/drawing/2014/main" id="{5840AE4F-F47A-7E03-48DA-B9612C8716B5}"/>
              </a:ext>
            </a:extLst>
          </p:cNvPr>
          <p:cNvPicPr>
            <a:picLocks noChangeAspect="1"/>
          </p:cNvPicPr>
          <p:nvPr/>
        </p:nvPicPr>
        <p:blipFill>
          <a:blip r:embed="rId3"/>
          <a:stretch>
            <a:fillRect/>
          </a:stretch>
        </p:blipFill>
        <p:spPr>
          <a:xfrm>
            <a:off x="633729" y="1461482"/>
            <a:ext cx="11203659" cy="4940588"/>
          </a:xfrm>
          <a:prstGeom prst="rect">
            <a:avLst/>
          </a:prstGeom>
        </p:spPr>
      </p:pic>
      <p:pic>
        <p:nvPicPr>
          <p:cNvPr id="4" name="Image 3" descr="Une image contenant Rectangle, capture d’écran, Caractère coloré, carré">
            <a:extLst>
              <a:ext uri="{FF2B5EF4-FFF2-40B4-BE49-F238E27FC236}">
                <a16:creationId xmlns:a16="http://schemas.microsoft.com/office/drawing/2014/main" id="{D2710444-E0D4-24AE-53CF-159E3D6BA39C}"/>
              </a:ext>
            </a:extLst>
          </p:cNvPr>
          <p:cNvPicPr>
            <a:picLocks noChangeAspect="1"/>
          </p:cNvPicPr>
          <p:nvPr/>
        </p:nvPicPr>
        <p:blipFill>
          <a:blip r:embed="rId4"/>
          <a:stretch>
            <a:fillRect/>
          </a:stretch>
        </p:blipFill>
        <p:spPr>
          <a:xfrm>
            <a:off x="-12979" y="-15910"/>
            <a:ext cx="5022724" cy="892014"/>
          </a:xfrm>
          <a:prstGeom prst="rect">
            <a:avLst/>
          </a:prstGeom>
        </p:spPr>
      </p:pic>
      <p:pic>
        <p:nvPicPr>
          <p:cNvPr id="8" name="Image 7" descr="Une image contenant Graphique, capture d’écran, Bleu électrique, symbole&#10;&#10;Description générée automatiquement">
            <a:extLst>
              <a:ext uri="{FF2B5EF4-FFF2-40B4-BE49-F238E27FC236}">
                <a16:creationId xmlns:a16="http://schemas.microsoft.com/office/drawing/2014/main" id="{DC9E416C-2218-6F71-C805-AE87365A5415}"/>
              </a:ext>
            </a:extLst>
          </p:cNvPr>
          <p:cNvPicPr>
            <a:picLocks noChangeAspect="1"/>
          </p:cNvPicPr>
          <p:nvPr/>
        </p:nvPicPr>
        <p:blipFill>
          <a:blip r:embed="rId5"/>
          <a:stretch>
            <a:fillRect/>
          </a:stretch>
        </p:blipFill>
        <p:spPr>
          <a:xfrm>
            <a:off x="117989" y="29901"/>
            <a:ext cx="766914" cy="76691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9976519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94A7598-FD9F-0F7A-4628-4DAD9D4D93D4}"/>
              </a:ext>
            </a:extLst>
          </p:cNvPr>
          <p:cNvSpPr>
            <a:spLocks noGrp="1"/>
          </p:cNvSpPr>
          <p:nvPr>
            <p:ph type="sldNum" sz="quarter" idx="12"/>
          </p:nvPr>
        </p:nvSpPr>
        <p:spPr/>
        <p:txBody>
          <a:bodyPr/>
          <a:lstStyle/>
          <a:p>
            <a:fld id="{BD2C65D9-7694-1F47-B297-D1FBCA40C39F}" type="slidenum">
              <a:rPr lang="fr-FR" smtClean="0"/>
              <a:t>18</a:t>
            </a:fld>
            <a:endParaRPr lang="fr-FR"/>
          </a:p>
        </p:txBody>
      </p:sp>
      <p:sp>
        <p:nvSpPr>
          <p:cNvPr id="4" name="ZoneTexte 3">
            <a:extLst>
              <a:ext uri="{FF2B5EF4-FFF2-40B4-BE49-F238E27FC236}">
                <a16:creationId xmlns:a16="http://schemas.microsoft.com/office/drawing/2014/main" id="{7449173F-CA5C-8749-9778-D992ADF3BE4F}"/>
              </a:ext>
            </a:extLst>
          </p:cNvPr>
          <p:cNvSpPr txBox="1"/>
          <p:nvPr/>
        </p:nvSpPr>
        <p:spPr>
          <a:xfrm>
            <a:off x="7904211" y="429268"/>
            <a:ext cx="1758815" cy="369332"/>
          </a:xfrm>
          <a:prstGeom prst="rect">
            <a:avLst/>
          </a:prstGeom>
          <a:noFill/>
        </p:spPr>
        <p:txBody>
          <a:bodyPr wrap="none" rtlCol="0">
            <a:spAutoFit/>
          </a:bodyPr>
          <a:lstStyle/>
          <a:p>
            <a:r>
              <a:rPr lang="fr-FR" dirty="0">
                <a:solidFill>
                  <a:srgbClr val="368C83"/>
                </a:solidFill>
                <a:latin typeface="Montserrat Medium" pitchFamily="2" charset="77"/>
              </a:rPr>
              <a:t>HTML -&gt;Body</a:t>
            </a:r>
          </a:p>
        </p:txBody>
      </p:sp>
      <p:pic>
        <p:nvPicPr>
          <p:cNvPr id="7" name="Image 6" descr="Une image contenant texte, logiciel, Logiciel multimédia, capture d’écran&#10;&#10;Description générée automatiquement">
            <a:extLst>
              <a:ext uri="{FF2B5EF4-FFF2-40B4-BE49-F238E27FC236}">
                <a16:creationId xmlns:a16="http://schemas.microsoft.com/office/drawing/2014/main" id="{4C8BD078-3EF5-02BE-8401-BBEB884B2E6C}"/>
              </a:ext>
            </a:extLst>
          </p:cNvPr>
          <p:cNvPicPr>
            <a:picLocks noChangeAspect="1"/>
          </p:cNvPicPr>
          <p:nvPr/>
        </p:nvPicPr>
        <p:blipFill>
          <a:blip r:embed="rId3"/>
          <a:stretch>
            <a:fillRect/>
          </a:stretch>
        </p:blipFill>
        <p:spPr>
          <a:xfrm>
            <a:off x="193180" y="2090421"/>
            <a:ext cx="11805639" cy="3734087"/>
          </a:xfrm>
          <a:prstGeom prst="rect">
            <a:avLst/>
          </a:prstGeom>
        </p:spPr>
      </p:pic>
      <p:pic>
        <p:nvPicPr>
          <p:cNvPr id="3" name="Image 2" descr="Une image contenant Rectangle, capture d’écran, Caractère coloré, carré">
            <a:extLst>
              <a:ext uri="{FF2B5EF4-FFF2-40B4-BE49-F238E27FC236}">
                <a16:creationId xmlns:a16="http://schemas.microsoft.com/office/drawing/2014/main" id="{65D21DA9-5A26-A419-312B-F10DB166C4A8}"/>
              </a:ext>
            </a:extLst>
          </p:cNvPr>
          <p:cNvPicPr>
            <a:picLocks noChangeAspect="1"/>
          </p:cNvPicPr>
          <p:nvPr/>
        </p:nvPicPr>
        <p:blipFill>
          <a:blip r:embed="rId4"/>
          <a:stretch>
            <a:fillRect/>
          </a:stretch>
        </p:blipFill>
        <p:spPr>
          <a:xfrm>
            <a:off x="-12979" y="-15910"/>
            <a:ext cx="5022724" cy="892014"/>
          </a:xfrm>
          <a:prstGeom prst="rect">
            <a:avLst/>
          </a:prstGeom>
        </p:spPr>
      </p:pic>
      <p:pic>
        <p:nvPicPr>
          <p:cNvPr id="5" name="Image 4" descr="Une image contenant Graphique, capture d’écran, Bleu électrique, symbole&#10;&#10;Description générée automatiquement">
            <a:extLst>
              <a:ext uri="{FF2B5EF4-FFF2-40B4-BE49-F238E27FC236}">
                <a16:creationId xmlns:a16="http://schemas.microsoft.com/office/drawing/2014/main" id="{F5A3F453-4F4E-737B-54A3-52015A4D140B}"/>
              </a:ext>
            </a:extLst>
          </p:cNvPr>
          <p:cNvPicPr>
            <a:picLocks noChangeAspect="1"/>
          </p:cNvPicPr>
          <p:nvPr/>
        </p:nvPicPr>
        <p:blipFill>
          <a:blip r:embed="rId5"/>
          <a:stretch>
            <a:fillRect/>
          </a:stretch>
        </p:blipFill>
        <p:spPr>
          <a:xfrm>
            <a:off x="117989" y="29901"/>
            <a:ext cx="766914" cy="76691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6986632"/>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pic>
        <p:nvPicPr>
          <p:cNvPr id="12" name="Image 11" descr="Une image contenant texte, capture d’écran, logiciel, Logiciel multimédia&#10;&#10;Description générée automatiquement">
            <a:extLst>
              <a:ext uri="{FF2B5EF4-FFF2-40B4-BE49-F238E27FC236}">
                <a16:creationId xmlns:a16="http://schemas.microsoft.com/office/drawing/2014/main" id="{9A08CA81-059E-82C4-51ED-EAFB81B0E6CF}"/>
              </a:ext>
            </a:extLst>
          </p:cNvPr>
          <p:cNvPicPr>
            <a:picLocks noChangeAspect="1"/>
          </p:cNvPicPr>
          <p:nvPr/>
        </p:nvPicPr>
        <p:blipFill>
          <a:blip r:embed="rId3"/>
          <a:stretch>
            <a:fillRect/>
          </a:stretch>
        </p:blipFill>
        <p:spPr>
          <a:xfrm>
            <a:off x="1656957" y="1007023"/>
            <a:ext cx="3632704" cy="5726430"/>
          </a:xfrm>
          <a:prstGeom prst="rect">
            <a:avLst/>
          </a:prstGeom>
        </p:spPr>
      </p:pic>
      <p:pic>
        <p:nvPicPr>
          <p:cNvPr id="15" name="Image 14" descr="Une image contenant texte, capture d’écran, logiciel, Police&#10;&#10;Description générée automatiquement">
            <a:extLst>
              <a:ext uri="{FF2B5EF4-FFF2-40B4-BE49-F238E27FC236}">
                <a16:creationId xmlns:a16="http://schemas.microsoft.com/office/drawing/2014/main" id="{55470C55-4612-F0A1-6CCF-F0991418D4C7}"/>
              </a:ext>
            </a:extLst>
          </p:cNvPr>
          <p:cNvPicPr>
            <a:picLocks noChangeAspect="1"/>
          </p:cNvPicPr>
          <p:nvPr/>
        </p:nvPicPr>
        <p:blipFill>
          <a:blip r:embed="rId4"/>
          <a:stretch>
            <a:fillRect/>
          </a:stretch>
        </p:blipFill>
        <p:spPr>
          <a:xfrm>
            <a:off x="6236204" y="1211580"/>
            <a:ext cx="3142339" cy="5449650"/>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19</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636713" cy="369332"/>
          </a:xfrm>
          <a:prstGeom prst="rect">
            <a:avLst/>
          </a:prstGeom>
          <a:noFill/>
        </p:spPr>
        <p:txBody>
          <a:bodyPr wrap="none" rtlCol="0">
            <a:spAutoFit/>
          </a:bodyPr>
          <a:lstStyle/>
          <a:p>
            <a:r>
              <a:rPr lang="fr-FR">
                <a:solidFill>
                  <a:srgbClr val="368C83"/>
                </a:solidFill>
                <a:latin typeface="Montserrat Medium" pitchFamily="2" charset="77"/>
              </a:rPr>
              <a:t>CSS</a:t>
            </a:r>
            <a:endParaRPr lang="fr-FR" dirty="0">
              <a:solidFill>
                <a:srgbClr val="368C83"/>
              </a:solidFill>
              <a:latin typeface="Montserrat Medium" pitchFamily="2" charset="77"/>
            </a:endParaRPr>
          </a:p>
        </p:txBody>
      </p:sp>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5"/>
          <a:stretch>
            <a:fillRect/>
          </a:stretch>
        </p:blipFill>
        <p:spPr>
          <a:xfrm>
            <a:off x="7169275" y="0"/>
            <a:ext cx="5022725" cy="894458"/>
          </a:xfrm>
          <a:prstGeom prst="rect">
            <a:avLst/>
          </a:prstGeom>
        </p:spPr>
      </p:pic>
      <p:pic>
        <p:nvPicPr>
          <p:cNvPr id="4" name="Image 3" descr="Une image contenant Graphique, capture d’écran, Bleu électrique, symbole&#10;&#10;Description générée automatiquement">
            <a:extLst>
              <a:ext uri="{FF2B5EF4-FFF2-40B4-BE49-F238E27FC236}">
                <a16:creationId xmlns:a16="http://schemas.microsoft.com/office/drawing/2014/main" id="{6FF1A94D-AF0B-238A-FA2E-A69E25DE25D9}"/>
              </a:ext>
            </a:extLst>
          </p:cNvPr>
          <p:cNvPicPr>
            <a:picLocks noChangeAspect="1"/>
          </p:cNvPicPr>
          <p:nvPr/>
        </p:nvPicPr>
        <p:blipFill>
          <a:blip r:embed="rId6"/>
          <a:stretch>
            <a:fillRect/>
          </a:stretch>
        </p:blipFill>
        <p:spPr>
          <a:xfrm>
            <a:off x="11353800" y="29901"/>
            <a:ext cx="766914" cy="76691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3097630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descr="Une image contenant clipart, Graphique, illustration, conception&#10;&#10;Description générée automatiquement">
            <a:extLst>
              <a:ext uri="{FF2B5EF4-FFF2-40B4-BE49-F238E27FC236}">
                <a16:creationId xmlns:a16="http://schemas.microsoft.com/office/drawing/2014/main" id="{BE341465-458E-6332-3523-79B42470E895}"/>
              </a:ext>
            </a:extLst>
          </p:cNvPr>
          <p:cNvPicPr>
            <a:picLocks noChangeAspect="1"/>
          </p:cNvPicPr>
          <p:nvPr/>
        </p:nvPicPr>
        <p:blipFill>
          <a:blip r:embed="rId3">
            <a:alphaModFix amt="5000"/>
          </a:blip>
          <a:stretch>
            <a:fillRect/>
          </a:stretch>
        </p:blipFill>
        <p:spPr>
          <a:xfrm>
            <a:off x="-76200" y="120650"/>
            <a:ext cx="6172200" cy="6616700"/>
          </a:xfrm>
          <a:prstGeom prst="rect">
            <a:avLst/>
          </a:prstGeom>
        </p:spPr>
      </p:pic>
      <p:sp>
        <p:nvSpPr>
          <p:cNvPr id="4" name="Espace réservé du numéro de diapositive 3">
            <a:extLst>
              <a:ext uri="{FF2B5EF4-FFF2-40B4-BE49-F238E27FC236}">
                <a16:creationId xmlns:a16="http://schemas.microsoft.com/office/drawing/2014/main" id="{0AB35075-84C6-C3D2-A2F0-0D1A0E97B8D5}"/>
              </a:ext>
            </a:extLst>
          </p:cNvPr>
          <p:cNvSpPr>
            <a:spLocks noGrp="1"/>
          </p:cNvSpPr>
          <p:nvPr>
            <p:ph type="sldNum" sz="quarter" idx="12"/>
          </p:nvPr>
        </p:nvSpPr>
        <p:spPr/>
        <p:txBody>
          <a:bodyPr/>
          <a:lstStyle/>
          <a:p>
            <a:fld id="{BD2C65D9-7694-1F47-B297-D1FBCA40C39F}" type="slidenum">
              <a:rPr lang="fr-FR" smtClean="0"/>
              <a:t>2</a:t>
            </a:fld>
            <a:endParaRPr lang="fr-FR" dirty="0"/>
          </a:p>
        </p:txBody>
      </p:sp>
      <p:sp>
        <p:nvSpPr>
          <p:cNvPr id="7" name="ZoneTexte 6">
            <a:extLst>
              <a:ext uri="{FF2B5EF4-FFF2-40B4-BE49-F238E27FC236}">
                <a16:creationId xmlns:a16="http://schemas.microsoft.com/office/drawing/2014/main" id="{4DF0343D-1926-92CD-E981-B56C83DF88B5}"/>
              </a:ext>
            </a:extLst>
          </p:cNvPr>
          <p:cNvSpPr txBox="1"/>
          <p:nvPr/>
        </p:nvSpPr>
        <p:spPr>
          <a:xfrm>
            <a:off x="1383232" y="1550129"/>
            <a:ext cx="5050971" cy="1169562"/>
          </a:xfrm>
          <a:prstGeom prst="rect">
            <a:avLst/>
          </a:prstGeom>
          <a:noFill/>
        </p:spPr>
        <p:txBody>
          <a:bodyPr wrap="square" rtlCol="0">
            <a:spAutoFit/>
          </a:bodyPr>
          <a:lstStyle/>
          <a:p>
            <a:r>
              <a:rPr lang="fr-FR" sz="1400" dirty="0">
                <a:latin typeface="Montserrat Medium" pitchFamily="2" charset="77"/>
              </a:rPr>
              <a:t>1 – Analyse du besoin</a:t>
            </a:r>
          </a:p>
          <a:p>
            <a:r>
              <a:rPr lang="fr-FR" sz="1400" dirty="0">
                <a:latin typeface="Montserrat Medium" pitchFamily="2" charset="77"/>
              </a:rPr>
              <a:t>	a - Contexte</a:t>
            </a:r>
          </a:p>
          <a:p>
            <a:r>
              <a:rPr lang="fr-FR" sz="1400" dirty="0">
                <a:latin typeface="Montserrat Medium" pitchFamily="2" charset="77"/>
              </a:rPr>
              <a:t>	b - Présentation du projet</a:t>
            </a:r>
          </a:p>
          <a:p>
            <a:r>
              <a:rPr lang="fr-FR" sz="1400" dirty="0">
                <a:latin typeface="Montserrat Medium" pitchFamily="2" charset="77"/>
              </a:rPr>
              <a:t>	c - Le besoin</a:t>
            </a:r>
          </a:p>
          <a:p>
            <a:r>
              <a:rPr lang="fr-FR" sz="1400" dirty="0">
                <a:latin typeface="Montserrat Medium" pitchFamily="2" charset="77"/>
              </a:rPr>
              <a:t>	d - Les contraintes techniques</a:t>
            </a:r>
          </a:p>
        </p:txBody>
      </p:sp>
      <p:sp>
        <p:nvSpPr>
          <p:cNvPr id="10" name="ZoneTexte 9">
            <a:extLst>
              <a:ext uri="{FF2B5EF4-FFF2-40B4-BE49-F238E27FC236}">
                <a16:creationId xmlns:a16="http://schemas.microsoft.com/office/drawing/2014/main" id="{8EB96DD4-5FAA-2EBB-5BC8-761865D389A5}"/>
              </a:ext>
            </a:extLst>
          </p:cNvPr>
          <p:cNvSpPr txBox="1"/>
          <p:nvPr/>
        </p:nvSpPr>
        <p:spPr>
          <a:xfrm>
            <a:off x="1383232" y="4569204"/>
            <a:ext cx="2843408" cy="738667"/>
          </a:xfrm>
          <a:prstGeom prst="rect">
            <a:avLst/>
          </a:prstGeom>
          <a:noFill/>
        </p:spPr>
        <p:txBody>
          <a:bodyPr wrap="square" rtlCol="0">
            <a:spAutoFit/>
          </a:bodyPr>
          <a:lstStyle/>
          <a:p>
            <a:r>
              <a:rPr lang="fr-FR" sz="1400" dirty="0">
                <a:latin typeface="Montserrat Medium" pitchFamily="2" charset="77"/>
              </a:rPr>
              <a:t>3 – Maquettage</a:t>
            </a:r>
          </a:p>
          <a:p>
            <a:r>
              <a:rPr lang="fr-FR" sz="1400" dirty="0">
                <a:latin typeface="Montserrat Medium" pitchFamily="2" charset="77"/>
              </a:rPr>
              <a:t>	a – Wireframe</a:t>
            </a:r>
          </a:p>
          <a:p>
            <a:r>
              <a:rPr lang="fr-FR" sz="1400" dirty="0">
                <a:latin typeface="Montserrat Medium" pitchFamily="2" charset="77"/>
              </a:rPr>
              <a:t>	b – </a:t>
            </a:r>
            <a:r>
              <a:rPr lang="fr-FR" sz="1400" dirty="0" err="1">
                <a:latin typeface="Montserrat Medium" pitchFamily="2" charset="77"/>
              </a:rPr>
              <a:t>Mockup</a:t>
            </a:r>
            <a:endParaRPr lang="fr-FR" sz="1400" dirty="0">
              <a:latin typeface="Montserrat Medium" pitchFamily="2" charset="77"/>
            </a:endParaRPr>
          </a:p>
        </p:txBody>
      </p:sp>
      <p:sp>
        <p:nvSpPr>
          <p:cNvPr id="11" name="ZoneTexte 10">
            <a:extLst>
              <a:ext uri="{FF2B5EF4-FFF2-40B4-BE49-F238E27FC236}">
                <a16:creationId xmlns:a16="http://schemas.microsoft.com/office/drawing/2014/main" id="{3267C06D-26D4-A8FC-1ACF-08F70FE12B10}"/>
              </a:ext>
            </a:extLst>
          </p:cNvPr>
          <p:cNvSpPr txBox="1"/>
          <p:nvPr/>
        </p:nvSpPr>
        <p:spPr>
          <a:xfrm>
            <a:off x="1357997" y="3335239"/>
            <a:ext cx="1741182" cy="369332"/>
          </a:xfrm>
          <a:prstGeom prst="rect">
            <a:avLst/>
          </a:prstGeom>
          <a:noFill/>
        </p:spPr>
        <p:txBody>
          <a:bodyPr wrap="none" rtlCol="0">
            <a:spAutoFit/>
          </a:bodyPr>
          <a:lstStyle/>
          <a:p>
            <a:r>
              <a:rPr lang="fr-FR" dirty="0"/>
              <a:t>2 - </a:t>
            </a:r>
            <a:r>
              <a:rPr lang="fr-FR" sz="1400" dirty="0">
                <a:latin typeface="Montserrat Medium" pitchFamily="2" charset="77"/>
              </a:rPr>
              <a:t>Arborescence</a:t>
            </a:r>
          </a:p>
        </p:txBody>
      </p:sp>
      <p:sp>
        <p:nvSpPr>
          <p:cNvPr id="12" name="ZoneTexte 11">
            <a:extLst>
              <a:ext uri="{FF2B5EF4-FFF2-40B4-BE49-F238E27FC236}">
                <a16:creationId xmlns:a16="http://schemas.microsoft.com/office/drawing/2014/main" id="{F8F18AA7-037C-28D1-CFAB-202667127C44}"/>
              </a:ext>
            </a:extLst>
          </p:cNvPr>
          <p:cNvSpPr txBox="1"/>
          <p:nvPr/>
        </p:nvSpPr>
        <p:spPr>
          <a:xfrm>
            <a:off x="6753361" y="2242634"/>
            <a:ext cx="3714478" cy="954114"/>
          </a:xfrm>
          <a:prstGeom prst="rect">
            <a:avLst/>
          </a:prstGeom>
          <a:noFill/>
        </p:spPr>
        <p:txBody>
          <a:bodyPr wrap="none" rtlCol="0">
            <a:spAutoFit/>
          </a:bodyPr>
          <a:lstStyle/>
          <a:p>
            <a:r>
              <a:rPr lang="fr-FR" sz="1400" dirty="0">
                <a:latin typeface="Montserrat Medium" pitchFamily="2" charset="77"/>
              </a:rPr>
              <a:t>4 – Spécificités fonctionnelles</a:t>
            </a:r>
          </a:p>
          <a:p>
            <a:r>
              <a:rPr lang="fr-FR" sz="1400" dirty="0">
                <a:latin typeface="Montserrat Medium" pitchFamily="2" charset="77"/>
              </a:rPr>
              <a:t>	a – Use Case</a:t>
            </a:r>
          </a:p>
          <a:p>
            <a:r>
              <a:rPr lang="fr-FR" sz="1400" dirty="0">
                <a:latin typeface="Montserrat Medium" pitchFamily="2" charset="77"/>
              </a:rPr>
              <a:t>	b – Diagramme d’activité</a:t>
            </a:r>
          </a:p>
          <a:p>
            <a:r>
              <a:rPr lang="fr-FR" sz="1400" dirty="0">
                <a:latin typeface="Montserrat Medium" pitchFamily="2" charset="77"/>
              </a:rPr>
              <a:t>	c – Diagramme de séquence</a:t>
            </a:r>
          </a:p>
        </p:txBody>
      </p:sp>
      <p:sp>
        <p:nvSpPr>
          <p:cNvPr id="13" name="ZoneTexte 12">
            <a:extLst>
              <a:ext uri="{FF2B5EF4-FFF2-40B4-BE49-F238E27FC236}">
                <a16:creationId xmlns:a16="http://schemas.microsoft.com/office/drawing/2014/main" id="{2C705BF4-A3C6-9A83-37F9-53318DD35B1B}"/>
              </a:ext>
            </a:extLst>
          </p:cNvPr>
          <p:cNvSpPr txBox="1"/>
          <p:nvPr/>
        </p:nvSpPr>
        <p:spPr>
          <a:xfrm>
            <a:off x="6753361" y="3754099"/>
            <a:ext cx="4964757" cy="369332"/>
          </a:xfrm>
          <a:prstGeom prst="rect">
            <a:avLst/>
          </a:prstGeom>
          <a:noFill/>
        </p:spPr>
        <p:txBody>
          <a:bodyPr wrap="none" rtlCol="0">
            <a:spAutoFit/>
          </a:bodyPr>
          <a:lstStyle/>
          <a:p>
            <a:r>
              <a:rPr lang="fr-FR" dirty="0"/>
              <a:t>5 – Présentation du Site et de la fonction compteur</a:t>
            </a:r>
          </a:p>
        </p:txBody>
      </p:sp>
      <p:sp>
        <p:nvSpPr>
          <p:cNvPr id="2" name="ZoneTexte 1">
            <a:extLst>
              <a:ext uri="{FF2B5EF4-FFF2-40B4-BE49-F238E27FC236}">
                <a16:creationId xmlns:a16="http://schemas.microsoft.com/office/drawing/2014/main" id="{FF509C3D-6EFA-DC71-9D8E-3A7781BCE759}"/>
              </a:ext>
            </a:extLst>
          </p:cNvPr>
          <p:cNvSpPr txBox="1"/>
          <p:nvPr/>
        </p:nvSpPr>
        <p:spPr>
          <a:xfrm>
            <a:off x="6745741" y="4843759"/>
            <a:ext cx="5336910" cy="646331"/>
          </a:xfrm>
          <a:prstGeom prst="rect">
            <a:avLst/>
          </a:prstGeom>
          <a:noFill/>
        </p:spPr>
        <p:txBody>
          <a:bodyPr wrap="none" rtlCol="0">
            <a:spAutoFit/>
          </a:bodyPr>
          <a:lstStyle/>
          <a:p>
            <a:r>
              <a:rPr lang="fr-FR" dirty="0"/>
              <a:t>6 – Présentation PHP/SQL et fonction de la messagerie </a:t>
            </a:r>
          </a:p>
          <a:p>
            <a:r>
              <a:rPr lang="fr-FR" dirty="0"/>
              <a:t>Privée de l’application. </a:t>
            </a:r>
          </a:p>
        </p:txBody>
      </p:sp>
    </p:spTree>
    <p:extLst>
      <p:ext uri="{BB962C8B-B14F-4D97-AF65-F5344CB8AC3E}">
        <p14:creationId xmlns:p14="http://schemas.microsoft.com/office/powerpoint/2010/main" val="17907370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20</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376160" y="438410"/>
            <a:ext cx="4737194" cy="369332"/>
          </a:xfrm>
          <a:prstGeom prst="rect">
            <a:avLst/>
          </a:prstGeom>
          <a:noFill/>
        </p:spPr>
        <p:txBody>
          <a:bodyPr wrap="none" rtlCol="0">
            <a:spAutoFit/>
          </a:bodyPr>
          <a:lstStyle/>
          <a:p>
            <a:r>
              <a:rPr lang="fr-FR" dirty="0">
                <a:solidFill>
                  <a:srgbClr val="368C83"/>
                </a:solidFill>
                <a:latin typeface="Montserrat Medium" pitchFamily="2" charset="77"/>
              </a:rPr>
              <a:t>Javascript – Initialisations des variables</a:t>
            </a:r>
          </a:p>
        </p:txBody>
      </p:sp>
      <p:pic>
        <p:nvPicPr>
          <p:cNvPr id="12" name="Image 11">
            <a:extLst>
              <a:ext uri="{FF2B5EF4-FFF2-40B4-BE49-F238E27FC236}">
                <a16:creationId xmlns:a16="http://schemas.microsoft.com/office/drawing/2014/main" id="{528AB6CB-E3E8-4319-6194-3E538E925A3C}"/>
              </a:ext>
            </a:extLst>
          </p:cNvPr>
          <p:cNvPicPr>
            <a:picLocks noChangeAspect="1"/>
          </p:cNvPicPr>
          <p:nvPr/>
        </p:nvPicPr>
        <p:blipFill>
          <a:blip r:embed="rId3"/>
          <a:stretch>
            <a:fillRect/>
          </a:stretch>
        </p:blipFill>
        <p:spPr>
          <a:xfrm>
            <a:off x="105410" y="1517650"/>
            <a:ext cx="6769100" cy="4838700"/>
          </a:xfrm>
          <a:prstGeom prst="rect">
            <a:avLst/>
          </a:prstGeom>
        </p:spPr>
      </p:pic>
      <p:pic>
        <p:nvPicPr>
          <p:cNvPr id="14" name="Image 13">
            <a:extLst>
              <a:ext uri="{FF2B5EF4-FFF2-40B4-BE49-F238E27FC236}">
                <a16:creationId xmlns:a16="http://schemas.microsoft.com/office/drawing/2014/main" id="{E61E8A5B-0CA8-F281-3383-E8FB1775CA20}"/>
              </a:ext>
            </a:extLst>
          </p:cNvPr>
          <p:cNvPicPr>
            <a:picLocks noChangeAspect="1"/>
          </p:cNvPicPr>
          <p:nvPr/>
        </p:nvPicPr>
        <p:blipFill>
          <a:blip r:embed="rId4"/>
          <a:stretch>
            <a:fillRect/>
          </a:stretch>
        </p:blipFill>
        <p:spPr>
          <a:xfrm>
            <a:off x="7376160" y="1262062"/>
            <a:ext cx="4572000" cy="5067300"/>
          </a:xfrm>
          <a:prstGeom prst="rect">
            <a:avLst/>
          </a:prstGeom>
        </p:spPr>
      </p:pic>
      <p:pic>
        <p:nvPicPr>
          <p:cNvPr id="4" name="Image 3" descr="Une image contenant Rectangle, capture d’écran, Caractère coloré, carré">
            <a:extLst>
              <a:ext uri="{FF2B5EF4-FFF2-40B4-BE49-F238E27FC236}">
                <a16:creationId xmlns:a16="http://schemas.microsoft.com/office/drawing/2014/main" id="{39A6332A-A546-A268-678E-F61C779F0CC0}"/>
              </a:ext>
            </a:extLst>
          </p:cNvPr>
          <p:cNvPicPr>
            <a:picLocks noChangeAspect="1"/>
          </p:cNvPicPr>
          <p:nvPr/>
        </p:nvPicPr>
        <p:blipFill>
          <a:blip r:embed="rId5"/>
          <a:stretch>
            <a:fillRect/>
          </a:stretch>
        </p:blipFill>
        <p:spPr>
          <a:xfrm>
            <a:off x="-12979" y="-15910"/>
            <a:ext cx="5022724" cy="892014"/>
          </a:xfrm>
          <a:prstGeom prst="rect">
            <a:avLst/>
          </a:prstGeom>
        </p:spPr>
      </p:pic>
      <p:pic>
        <p:nvPicPr>
          <p:cNvPr id="5" name="Image 4" descr="Une image contenant Graphique, capture d’écran, Bleu électrique, symbole&#10;&#10;Description générée automatiquement">
            <a:extLst>
              <a:ext uri="{FF2B5EF4-FFF2-40B4-BE49-F238E27FC236}">
                <a16:creationId xmlns:a16="http://schemas.microsoft.com/office/drawing/2014/main" id="{29AC8E09-3757-2CB0-8D2D-C304A4BED078}"/>
              </a:ext>
            </a:extLst>
          </p:cNvPr>
          <p:cNvPicPr>
            <a:picLocks noChangeAspect="1"/>
          </p:cNvPicPr>
          <p:nvPr/>
        </p:nvPicPr>
        <p:blipFill>
          <a:blip r:embed="rId6"/>
          <a:stretch>
            <a:fillRect/>
          </a:stretch>
        </p:blipFill>
        <p:spPr>
          <a:xfrm>
            <a:off x="117989" y="29901"/>
            <a:ext cx="766914" cy="76691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11648700"/>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0AD80E39-D622-FE1C-9166-71758CBE3D2B}"/>
              </a:ext>
            </a:extLst>
          </p:cNvPr>
          <p:cNvPicPr>
            <a:picLocks noChangeAspect="1"/>
          </p:cNvPicPr>
          <p:nvPr/>
        </p:nvPicPr>
        <p:blipFill>
          <a:blip r:embed="rId3"/>
          <a:stretch>
            <a:fillRect/>
          </a:stretch>
        </p:blipFill>
        <p:spPr>
          <a:xfrm>
            <a:off x="425884" y="1066419"/>
            <a:ext cx="5082540" cy="5655056"/>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21</a:t>
            </a:fld>
            <a:endParaRPr lang="fr-FR"/>
          </a:p>
        </p:txBody>
      </p:sp>
      <p:sp>
        <p:nvSpPr>
          <p:cNvPr id="5" name="ZoneTexte 4">
            <a:extLst>
              <a:ext uri="{FF2B5EF4-FFF2-40B4-BE49-F238E27FC236}">
                <a16:creationId xmlns:a16="http://schemas.microsoft.com/office/drawing/2014/main" id="{EE2713A8-195A-DBE8-2FBE-2CF7653D66D9}"/>
              </a:ext>
            </a:extLst>
          </p:cNvPr>
          <p:cNvSpPr txBox="1"/>
          <p:nvPr/>
        </p:nvSpPr>
        <p:spPr>
          <a:xfrm>
            <a:off x="425884" y="413358"/>
            <a:ext cx="4243469" cy="369332"/>
          </a:xfrm>
          <a:prstGeom prst="rect">
            <a:avLst/>
          </a:prstGeom>
          <a:noFill/>
        </p:spPr>
        <p:txBody>
          <a:bodyPr wrap="none" rtlCol="0">
            <a:spAutoFit/>
          </a:bodyPr>
          <a:lstStyle/>
          <a:p>
            <a:r>
              <a:rPr lang="fr-FR" dirty="0">
                <a:solidFill>
                  <a:srgbClr val="368C83"/>
                </a:solidFill>
                <a:latin typeface="Montserrat Medium" pitchFamily="2" charset="77"/>
              </a:rPr>
              <a:t>Javascript – Création des fonctions</a:t>
            </a:r>
          </a:p>
        </p:txBody>
      </p:sp>
      <p:pic>
        <p:nvPicPr>
          <p:cNvPr id="7" name="Image 6" descr="Une image contenant capture d’écran, Rectangle, Caractère coloré, carré">
            <a:extLst>
              <a:ext uri="{FF2B5EF4-FFF2-40B4-BE49-F238E27FC236}">
                <a16:creationId xmlns:a16="http://schemas.microsoft.com/office/drawing/2014/main" id="{CAB38546-97CE-C023-EEC4-22F503B5CBFA}"/>
              </a:ext>
            </a:extLst>
          </p:cNvPr>
          <p:cNvPicPr>
            <a:picLocks noChangeAspect="1"/>
          </p:cNvPicPr>
          <p:nvPr/>
        </p:nvPicPr>
        <p:blipFill>
          <a:blip r:embed="rId4"/>
          <a:stretch>
            <a:fillRect/>
          </a:stretch>
        </p:blipFill>
        <p:spPr>
          <a:xfrm>
            <a:off x="7179108" y="-58993"/>
            <a:ext cx="5022724" cy="894458"/>
          </a:xfrm>
          <a:prstGeom prst="rect">
            <a:avLst/>
          </a:prstGeom>
        </p:spPr>
      </p:pic>
      <p:pic>
        <p:nvPicPr>
          <p:cNvPr id="9" name="Image 8">
            <a:extLst>
              <a:ext uri="{FF2B5EF4-FFF2-40B4-BE49-F238E27FC236}">
                <a16:creationId xmlns:a16="http://schemas.microsoft.com/office/drawing/2014/main" id="{FC24476F-C1BA-CA37-FA34-0AC8B70DF0B1}"/>
              </a:ext>
            </a:extLst>
          </p:cNvPr>
          <p:cNvPicPr>
            <a:picLocks noChangeAspect="1"/>
          </p:cNvPicPr>
          <p:nvPr/>
        </p:nvPicPr>
        <p:blipFill>
          <a:blip r:embed="rId5"/>
          <a:stretch>
            <a:fillRect/>
          </a:stretch>
        </p:blipFill>
        <p:spPr>
          <a:xfrm>
            <a:off x="5838878" y="2716791"/>
            <a:ext cx="6032500" cy="2247900"/>
          </a:xfrm>
          <a:prstGeom prst="rect">
            <a:avLst/>
          </a:prstGeom>
        </p:spPr>
      </p:pic>
      <p:pic>
        <p:nvPicPr>
          <p:cNvPr id="3" name="Image 2" descr="Une image contenant Graphique, capture d’écran, Bleu électrique, symbole&#10;&#10;Description générée automatiquement">
            <a:extLst>
              <a:ext uri="{FF2B5EF4-FFF2-40B4-BE49-F238E27FC236}">
                <a16:creationId xmlns:a16="http://schemas.microsoft.com/office/drawing/2014/main" id="{9773497F-6784-4F8B-444C-ABCC5FA14256}"/>
              </a:ext>
            </a:extLst>
          </p:cNvPr>
          <p:cNvPicPr>
            <a:picLocks noChangeAspect="1"/>
          </p:cNvPicPr>
          <p:nvPr/>
        </p:nvPicPr>
        <p:blipFill>
          <a:blip r:embed="rId6"/>
          <a:stretch>
            <a:fillRect/>
          </a:stretch>
        </p:blipFill>
        <p:spPr>
          <a:xfrm>
            <a:off x="11188761" y="29901"/>
            <a:ext cx="766914" cy="76691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7957980"/>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22</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3927678" cy="369332"/>
          </a:xfrm>
          <a:prstGeom prst="rect">
            <a:avLst/>
          </a:prstGeom>
          <a:noFill/>
        </p:spPr>
        <p:txBody>
          <a:bodyPr wrap="none" rtlCol="0">
            <a:spAutoFit/>
          </a:bodyPr>
          <a:lstStyle/>
          <a:p>
            <a:r>
              <a:rPr lang="fr-FR" dirty="0">
                <a:solidFill>
                  <a:srgbClr val="368C83"/>
                </a:solidFill>
                <a:latin typeface="Montserrat Medium" pitchFamily="2" charset="77"/>
              </a:rPr>
              <a:t>Javascript – Appel des fonctions</a:t>
            </a:r>
          </a:p>
        </p:txBody>
      </p:sp>
      <p:pic>
        <p:nvPicPr>
          <p:cNvPr id="5" name="Image 4" descr="Une image contenant texte, capture d’écran, logiciel&#10;&#10;Description générée automatiquement">
            <a:extLst>
              <a:ext uri="{FF2B5EF4-FFF2-40B4-BE49-F238E27FC236}">
                <a16:creationId xmlns:a16="http://schemas.microsoft.com/office/drawing/2014/main" id="{E92E37CD-DBD9-E457-0F91-EB0CD7621EEF}"/>
              </a:ext>
            </a:extLst>
          </p:cNvPr>
          <p:cNvPicPr>
            <a:picLocks noChangeAspect="1"/>
          </p:cNvPicPr>
          <p:nvPr/>
        </p:nvPicPr>
        <p:blipFill>
          <a:blip r:embed="rId3"/>
          <a:stretch>
            <a:fillRect/>
          </a:stretch>
        </p:blipFill>
        <p:spPr>
          <a:xfrm>
            <a:off x="2279650" y="1590944"/>
            <a:ext cx="7632700" cy="5257800"/>
          </a:xfrm>
          <a:prstGeom prst="rect">
            <a:avLst/>
          </a:prstGeom>
        </p:spPr>
      </p:pic>
      <p:pic>
        <p:nvPicPr>
          <p:cNvPr id="4" name="Image 3" descr="Une image contenant Rectangle, capture d’écran, Caractère coloré, carré&#10;&#10;Description générée automatiquement">
            <a:extLst>
              <a:ext uri="{FF2B5EF4-FFF2-40B4-BE49-F238E27FC236}">
                <a16:creationId xmlns:a16="http://schemas.microsoft.com/office/drawing/2014/main" id="{CE7C3C99-5D30-A1B9-20BD-94DBEECC441F}"/>
              </a:ext>
            </a:extLst>
          </p:cNvPr>
          <p:cNvPicPr>
            <a:picLocks noChangeAspect="1"/>
          </p:cNvPicPr>
          <p:nvPr/>
        </p:nvPicPr>
        <p:blipFill>
          <a:blip r:embed="rId4"/>
          <a:stretch>
            <a:fillRect/>
          </a:stretch>
        </p:blipFill>
        <p:spPr>
          <a:xfrm>
            <a:off x="-12979" y="-15910"/>
            <a:ext cx="5022724" cy="892014"/>
          </a:xfrm>
          <a:prstGeom prst="rect">
            <a:avLst/>
          </a:prstGeom>
        </p:spPr>
      </p:pic>
      <p:pic>
        <p:nvPicPr>
          <p:cNvPr id="6" name="Image 5" descr="Une image contenant Graphique, capture d’écran, Bleu électrique, symbole&#10;&#10;Description générée automatiquement">
            <a:extLst>
              <a:ext uri="{FF2B5EF4-FFF2-40B4-BE49-F238E27FC236}">
                <a16:creationId xmlns:a16="http://schemas.microsoft.com/office/drawing/2014/main" id="{37657433-3E06-974A-F2D8-EE82F636B20C}"/>
              </a:ext>
            </a:extLst>
          </p:cNvPr>
          <p:cNvPicPr>
            <a:picLocks noChangeAspect="1"/>
          </p:cNvPicPr>
          <p:nvPr/>
        </p:nvPicPr>
        <p:blipFill>
          <a:blip r:embed="rId5"/>
          <a:stretch>
            <a:fillRect/>
          </a:stretch>
        </p:blipFill>
        <p:spPr>
          <a:xfrm>
            <a:off x="117989" y="29901"/>
            <a:ext cx="766914" cy="76691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56610597"/>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85000">
              <a:srgbClr val="9A9B9D"/>
            </a:gs>
            <a:gs pos="100000">
              <a:schemeClr val="accent1">
                <a:lumMod val="5000"/>
                <a:lumOff val="95000"/>
              </a:schemeClr>
            </a:gs>
            <a:gs pos="72000">
              <a:srgbClr val="1F1F1F"/>
            </a:gs>
          </a:gsLst>
          <a:lin ang="5400000" scaled="1"/>
        </a:gradFill>
        <a:effectLst/>
      </p:bgPr>
    </p:bg>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A29179D-BF3C-2AA4-EE4F-89649FD7778B}"/>
              </a:ext>
            </a:extLst>
          </p:cNvPr>
          <p:cNvSpPr>
            <a:spLocks noGrp="1"/>
          </p:cNvSpPr>
          <p:nvPr>
            <p:ph type="sldNum" sz="quarter" idx="12"/>
          </p:nvPr>
        </p:nvSpPr>
        <p:spPr/>
        <p:txBody>
          <a:bodyPr/>
          <a:lstStyle/>
          <a:p>
            <a:fld id="{BD2C65D9-7694-1F47-B297-D1FBCA40C39F}" type="slidenum">
              <a:rPr lang="fr-FR" smtClean="0"/>
              <a:t>23</a:t>
            </a:fld>
            <a:endParaRPr lang="fr-FR"/>
          </a:p>
        </p:txBody>
      </p:sp>
      <p:pic>
        <p:nvPicPr>
          <p:cNvPr id="4" name="Image 3">
            <a:extLst>
              <a:ext uri="{FF2B5EF4-FFF2-40B4-BE49-F238E27FC236}">
                <a16:creationId xmlns:a16="http://schemas.microsoft.com/office/drawing/2014/main" id="{7722711E-FA9B-C25F-5BDB-FEB37AB72D90}"/>
              </a:ext>
            </a:extLst>
          </p:cNvPr>
          <p:cNvPicPr>
            <a:picLocks noChangeAspect="1"/>
          </p:cNvPicPr>
          <p:nvPr/>
        </p:nvPicPr>
        <p:blipFill>
          <a:blip r:embed="rId2"/>
          <a:stretch>
            <a:fillRect/>
          </a:stretch>
        </p:blipFill>
        <p:spPr>
          <a:xfrm>
            <a:off x="2322830" y="0"/>
            <a:ext cx="7772400" cy="4956134"/>
          </a:xfrm>
          <a:prstGeom prst="rect">
            <a:avLst/>
          </a:prstGeom>
        </p:spPr>
      </p:pic>
    </p:spTree>
    <p:extLst>
      <p:ext uri="{BB962C8B-B14F-4D97-AF65-F5344CB8AC3E}">
        <p14:creationId xmlns:p14="http://schemas.microsoft.com/office/powerpoint/2010/main" val="1065610611"/>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06CA4EAD-CA2D-F409-0D5E-F07679E37884}"/>
              </a:ext>
            </a:extLst>
          </p:cNvPr>
          <p:cNvPicPr>
            <a:picLocks noChangeAspect="1"/>
          </p:cNvPicPr>
          <p:nvPr/>
        </p:nvPicPr>
        <p:blipFill>
          <a:blip r:embed="rId3"/>
          <a:stretch>
            <a:fillRect/>
          </a:stretch>
        </p:blipFill>
        <p:spPr>
          <a:xfrm>
            <a:off x="761" y="-173521"/>
            <a:ext cx="9698649" cy="7031521"/>
          </a:xfrm>
          <a:prstGeom prst="rect">
            <a:avLst/>
          </a:prstGeom>
          <a:ln>
            <a:noFill/>
          </a:ln>
          <a:effectLst>
            <a:outerShdw blurRad="292100" dist="139700" dir="2700000" algn="tl" rotWithShape="0">
              <a:srgbClr val="333333">
                <a:alpha val="65000"/>
              </a:srgbClr>
            </a:outerShdw>
          </a:effectLst>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24</a:t>
            </a:fld>
            <a:endParaRPr lang="fr-FR"/>
          </a:p>
        </p:txBody>
      </p:sp>
      <p:pic>
        <p:nvPicPr>
          <p:cNvPr id="9" name="Image 8">
            <a:extLst>
              <a:ext uri="{FF2B5EF4-FFF2-40B4-BE49-F238E27FC236}">
                <a16:creationId xmlns:a16="http://schemas.microsoft.com/office/drawing/2014/main" id="{AD6F2D38-59F8-A70A-D2F5-334182DA9F3B}"/>
              </a:ext>
            </a:extLst>
          </p:cNvPr>
          <p:cNvPicPr>
            <a:picLocks noChangeAspect="1"/>
          </p:cNvPicPr>
          <p:nvPr/>
        </p:nvPicPr>
        <p:blipFill>
          <a:blip r:embed="rId4"/>
          <a:stretch>
            <a:fillRect/>
          </a:stretch>
        </p:blipFill>
        <p:spPr>
          <a:xfrm>
            <a:off x="1383791" y="638174"/>
            <a:ext cx="3836671" cy="3836671"/>
          </a:xfrm>
          <a:prstGeom prst="rect">
            <a:avLst/>
          </a:prstGeom>
          <a:ln>
            <a:noFill/>
          </a:ln>
          <a:effectLst>
            <a:outerShdw blurRad="292100" dist="139700" dir="2700000" algn="tl" rotWithShape="0">
              <a:srgbClr val="333333">
                <a:alpha val="65000"/>
              </a:srgbClr>
            </a:outerShdw>
          </a:effectLst>
        </p:spPr>
      </p:pic>
      <p:pic>
        <p:nvPicPr>
          <p:cNvPr id="4" name="Image 3">
            <a:extLst>
              <a:ext uri="{FF2B5EF4-FFF2-40B4-BE49-F238E27FC236}">
                <a16:creationId xmlns:a16="http://schemas.microsoft.com/office/drawing/2014/main" id="{91C652C7-D78A-5C95-6CCA-3778CBE8A766}"/>
              </a:ext>
            </a:extLst>
          </p:cNvPr>
          <p:cNvPicPr>
            <a:picLocks noChangeAspect="1"/>
          </p:cNvPicPr>
          <p:nvPr/>
        </p:nvPicPr>
        <p:blipFill>
          <a:blip r:embed="rId5"/>
          <a:stretch>
            <a:fillRect/>
          </a:stretch>
        </p:blipFill>
        <p:spPr>
          <a:xfrm>
            <a:off x="8370963" y="2173986"/>
            <a:ext cx="2556037" cy="25100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74250087"/>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F8EAB5B-3CA0-BA45-52AF-05EBECD743BD}"/>
              </a:ext>
            </a:extLst>
          </p:cNvPr>
          <p:cNvSpPr>
            <a:spLocks noGrp="1"/>
          </p:cNvSpPr>
          <p:nvPr>
            <p:ph type="sldNum" sz="quarter" idx="12"/>
          </p:nvPr>
        </p:nvSpPr>
        <p:spPr/>
        <p:txBody>
          <a:bodyPr/>
          <a:lstStyle/>
          <a:p>
            <a:fld id="{BD2C65D9-7694-1F47-B297-D1FBCA40C39F}" type="slidenum">
              <a:rPr lang="fr-FR" smtClean="0"/>
              <a:t>25</a:t>
            </a:fld>
            <a:endParaRPr lang="fr-FR"/>
          </a:p>
        </p:txBody>
      </p:sp>
      <p:pic>
        <p:nvPicPr>
          <p:cNvPr id="5" name="Image 4" descr="Une image contenant capture d’écran, Rectangle, Caractère coloré, carré">
            <a:extLst>
              <a:ext uri="{FF2B5EF4-FFF2-40B4-BE49-F238E27FC236}">
                <a16:creationId xmlns:a16="http://schemas.microsoft.com/office/drawing/2014/main" id="{6AC0606F-35D6-09C6-6753-84353C5DFFF6}"/>
              </a:ext>
            </a:extLst>
          </p:cNvPr>
          <p:cNvPicPr>
            <a:picLocks noChangeAspect="1"/>
          </p:cNvPicPr>
          <p:nvPr/>
        </p:nvPicPr>
        <p:blipFill>
          <a:blip r:embed="rId3"/>
          <a:stretch>
            <a:fillRect/>
          </a:stretch>
        </p:blipFill>
        <p:spPr>
          <a:xfrm>
            <a:off x="7169274" y="0"/>
            <a:ext cx="5022725" cy="894458"/>
          </a:xfrm>
          <a:prstGeom prst="rect">
            <a:avLst/>
          </a:prstGeom>
        </p:spPr>
      </p:pic>
      <p:pic>
        <p:nvPicPr>
          <p:cNvPr id="6" name="Image 5" descr="Une image contenant capture d’écran, Graphique, conception&#10;&#10;Description générée automatiquement">
            <a:extLst>
              <a:ext uri="{FF2B5EF4-FFF2-40B4-BE49-F238E27FC236}">
                <a16:creationId xmlns:a16="http://schemas.microsoft.com/office/drawing/2014/main" id="{43E15CB6-B5D5-1920-2DC4-635A42D5F75E}"/>
              </a:ext>
            </a:extLst>
          </p:cNvPr>
          <p:cNvPicPr>
            <a:picLocks noChangeAspect="1"/>
          </p:cNvPicPr>
          <p:nvPr/>
        </p:nvPicPr>
        <p:blipFill>
          <a:blip r:embed="rId4">
            <a:alphaModFix amt="35000"/>
          </a:blip>
          <a:stretch>
            <a:fillRect/>
          </a:stretch>
        </p:blipFill>
        <p:spPr>
          <a:xfrm>
            <a:off x="292100" y="362030"/>
            <a:ext cx="522092" cy="522092"/>
          </a:xfrm>
          <a:prstGeom prst="rect">
            <a:avLst/>
          </a:prstGeom>
        </p:spPr>
      </p:pic>
      <p:sp>
        <p:nvSpPr>
          <p:cNvPr id="7" name="ZoneTexte 6">
            <a:extLst>
              <a:ext uri="{FF2B5EF4-FFF2-40B4-BE49-F238E27FC236}">
                <a16:creationId xmlns:a16="http://schemas.microsoft.com/office/drawing/2014/main" id="{1B47A44D-E096-DDF2-93AA-0C6D33CD708C}"/>
              </a:ext>
            </a:extLst>
          </p:cNvPr>
          <p:cNvSpPr txBox="1"/>
          <p:nvPr/>
        </p:nvSpPr>
        <p:spPr>
          <a:xfrm>
            <a:off x="425884" y="413358"/>
            <a:ext cx="763351" cy="369332"/>
          </a:xfrm>
          <a:prstGeom prst="rect">
            <a:avLst/>
          </a:prstGeom>
          <a:noFill/>
        </p:spPr>
        <p:txBody>
          <a:bodyPr wrap="none" rtlCol="0">
            <a:spAutoFit/>
          </a:bodyPr>
          <a:lstStyle/>
          <a:p>
            <a:r>
              <a:rPr lang="fr-FR" dirty="0">
                <a:solidFill>
                  <a:srgbClr val="368C83"/>
                </a:solidFill>
                <a:latin typeface="Montserrat Medium" pitchFamily="2" charset="77"/>
              </a:rPr>
              <a:t>MCD</a:t>
            </a:r>
          </a:p>
        </p:txBody>
      </p:sp>
      <p:pic>
        <p:nvPicPr>
          <p:cNvPr id="10" name="Image 9">
            <a:extLst>
              <a:ext uri="{FF2B5EF4-FFF2-40B4-BE49-F238E27FC236}">
                <a16:creationId xmlns:a16="http://schemas.microsoft.com/office/drawing/2014/main" id="{97D8C54F-AE7E-58B1-8467-66C095FB84F7}"/>
              </a:ext>
            </a:extLst>
          </p:cNvPr>
          <p:cNvPicPr>
            <a:picLocks noChangeAspect="1"/>
          </p:cNvPicPr>
          <p:nvPr/>
        </p:nvPicPr>
        <p:blipFill>
          <a:blip r:embed="rId5"/>
          <a:stretch>
            <a:fillRect/>
          </a:stretch>
        </p:blipFill>
        <p:spPr>
          <a:xfrm>
            <a:off x="10793146" y="-164258"/>
            <a:ext cx="1106753" cy="1106753"/>
          </a:xfrm>
          <a:prstGeom prst="rect">
            <a:avLst/>
          </a:prstGeom>
          <a:ln>
            <a:noFill/>
          </a:ln>
          <a:effectLst>
            <a:outerShdw blurRad="292100" dist="139700" dir="2700000" algn="tl" rotWithShape="0">
              <a:srgbClr val="333333">
                <a:alpha val="65000"/>
              </a:srgbClr>
            </a:outerShdw>
          </a:effectLst>
        </p:spPr>
      </p:pic>
      <p:pic>
        <p:nvPicPr>
          <p:cNvPr id="4" name="Image 3" descr="Une image contenant texte, capture d’écran, diagramme, ligne&#10;&#10;Description générée automatiquement">
            <a:extLst>
              <a:ext uri="{FF2B5EF4-FFF2-40B4-BE49-F238E27FC236}">
                <a16:creationId xmlns:a16="http://schemas.microsoft.com/office/drawing/2014/main" id="{9D51AAE9-1E72-8636-D365-4165D68DA392}"/>
              </a:ext>
            </a:extLst>
          </p:cNvPr>
          <p:cNvPicPr>
            <a:picLocks noChangeAspect="1"/>
          </p:cNvPicPr>
          <p:nvPr/>
        </p:nvPicPr>
        <p:blipFill>
          <a:blip r:embed="rId6"/>
          <a:stretch>
            <a:fillRect/>
          </a:stretch>
        </p:blipFill>
        <p:spPr>
          <a:xfrm>
            <a:off x="153878" y="946954"/>
            <a:ext cx="10705993" cy="5774521"/>
          </a:xfrm>
          <a:prstGeom prst="rect">
            <a:avLst/>
          </a:prstGeom>
        </p:spPr>
      </p:pic>
    </p:spTree>
    <p:extLst>
      <p:ext uri="{BB962C8B-B14F-4D97-AF65-F5344CB8AC3E}">
        <p14:creationId xmlns:p14="http://schemas.microsoft.com/office/powerpoint/2010/main" val="2028545580"/>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4E8DD05-0EC5-777B-CEC8-504357FC5AD3}"/>
              </a:ext>
            </a:extLst>
          </p:cNvPr>
          <p:cNvSpPr>
            <a:spLocks noGrp="1"/>
          </p:cNvSpPr>
          <p:nvPr>
            <p:ph type="sldNum" sz="quarter" idx="12"/>
          </p:nvPr>
        </p:nvSpPr>
        <p:spPr/>
        <p:txBody>
          <a:bodyPr/>
          <a:lstStyle/>
          <a:p>
            <a:fld id="{BD2C65D9-7694-1F47-B297-D1FBCA40C39F}" type="slidenum">
              <a:rPr lang="fr-FR" smtClean="0"/>
              <a:t>26</a:t>
            </a:fld>
            <a:endParaRPr lang="fr-FR"/>
          </a:p>
        </p:txBody>
      </p:sp>
      <p:pic>
        <p:nvPicPr>
          <p:cNvPr id="3" name="Image 2" descr="Une image contenant capture d’écran, Graphique, conception&#10;&#10;Description générée automatiquement">
            <a:extLst>
              <a:ext uri="{FF2B5EF4-FFF2-40B4-BE49-F238E27FC236}">
                <a16:creationId xmlns:a16="http://schemas.microsoft.com/office/drawing/2014/main" id="{55E99BDE-7453-3DE7-46EE-BF2AD9DF744A}"/>
              </a:ext>
            </a:extLst>
          </p:cNvPr>
          <p:cNvPicPr>
            <a:picLocks noChangeAspect="1"/>
          </p:cNvPicPr>
          <p:nvPr/>
        </p:nvPicPr>
        <p:blipFill>
          <a:blip r:embed="rId3">
            <a:alphaModFix amt="35000"/>
          </a:blip>
          <a:stretch>
            <a:fillRect/>
          </a:stretch>
        </p:blipFill>
        <p:spPr>
          <a:xfrm>
            <a:off x="7757448" y="362030"/>
            <a:ext cx="522092" cy="522092"/>
          </a:xfrm>
          <a:prstGeom prst="rect">
            <a:avLst/>
          </a:prstGeom>
        </p:spPr>
      </p:pic>
      <p:sp>
        <p:nvSpPr>
          <p:cNvPr id="4" name="ZoneTexte 3">
            <a:extLst>
              <a:ext uri="{FF2B5EF4-FFF2-40B4-BE49-F238E27FC236}">
                <a16:creationId xmlns:a16="http://schemas.microsoft.com/office/drawing/2014/main" id="{C33D95CE-A11A-D8B9-8A60-2A0115449FE5}"/>
              </a:ext>
            </a:extLst>
          </p:cNvPr>
          <p:cNvSpPr txBox="1"/>
          <p:nvPr/>
        </p:nvSpPr>
        <p:spPr>
          <a:xfrm>
            <a:off x="7891232" y="413358"/>
            <a:ext cx="734496" cy="369332"/>
          </a:xfrm>
          <a:prstGeom prst="rect">
            <a:avLst/>
          </a:prstGeom>
          <a:noFill/>
        </p:spPr>
        <p:txBody>
          <a:bodyPr wrap="none" rtlCol="0">
            <a:spAutoFit/>
          </a:bodyPr>
          <a:lstStyle/>
          <a:p>
            <a:r>
              <a:rPr lang="fr-FR" dirty="0">
                <a:solidFill>
                  <a:srgbClr val="368C83"/>
                </a:solidFill>
                <a:latin typeface="Montserrat Medium" pitchFamily="2" charset="77"/>
              </a:rPr>
              <a:t>MLD</a:t>
            </a:r>
          </a:p>
        </p:txBody>
      </p:sp>
      <p:pic>
        <p:nvPicPr>
          <p:cNvPr id="5" name="Image 4" descr="Une image contenant Rectangle, capture d’écran, Caractère coloré, carré&#10;&#10;Description générée automatiquement">
            <a:extLst>
              <a:ext uri="{FF2B5EF4-FFF2-40B4-BE49-F238E27FC236}">
                <a16:creationId xmlns:a16="http://schemas.microsoft.com/office/drawing/2014/main" id="{0E6B9CD3-F1FD-85DA-4E9A-D78BA23506D6}"/>
              </a:ext>
            </a:extLst>
          </p:cNvPr>
          <p:cNvPicPr>
            <a:picLocks noChangeAspect="1"/>
          </p:cNvPicPr>
          <p:nvPr/>
        </p:nvPicPr>
        <p:blipFill>
          <a:blip r:embed="rId4"/>
          <a:stretch>
            <a:fillRect/>
          </a:stretch>
        </p:blipFill>
        <p:spPr>
          <a:xfrm>
            <a:off x="-12979" y="-15910"/>
            <a:ext cx="5022724" cy="892014"/>
          </a:xfrm>
          <a:prstGeom prst="rect">
            <a:avLst/>
          </a:prstGeom>
        </p:spPr>
      </p:pic>
      <p:pic>
        <p:nvPicPr>
          <p:cNvPr id="6" name="Image 5">
            <a:extLst>
              <a:ext uri="{FF2B5EF4-FFF2-40B4-BE49-F238E27FC236}">
                <a16:creationId xmlns:a16="http://schemas.microsoft.com/office/drawing/2014/main" id="{3ED953F9-1CF5-649C-1F42-01ED6F5FF86B}"/>
              </a:ext>
            </a:extLst>
          </p:cNvPr>
          <p:cNvPicPr>
            <a:picLocks noChangeAspect="1"/>
          </p:cNvPicPr>
          <p:nvPr/>
        </p:nvPicPr>
        <p:blipFill>
          <a:blip r:embed="rId5"/>
          <a:stretch>
            <a:fillRect/>
          </a:stretch>
        </p:blipFill>
        <p:spPr>
          <a:xfrm>
            <a:off x="248579" y="-221721"/>
            <a:ext cx="1106753" cy="1106753"/>
          </a:xfrm>
          <a:prstGeom prst="rect">
            <a:avLst/>
          </a:prstGeom>
          <a:ln>
            <a:noFill/>
          </a:ln>
          <a:effectLst>
            <a:outerShdw blurRad="292100" dist="139700" dir="2700000" algn="tl" rotWithShape="0">
              <a:srgbClr val="333333">
                <a:alpha val="65000"/>
              </a:srgbClr>
            </a:outerShdw>
          </a:effectLst>
        </p:spPr>
      </p:pic>
      <p:pic>
        <p:nvPicPr>
          <p:cNvPr id="7" name="Image 6" descr="Une image contenant texte, capture d’écran, diagramme, ligne">
            <a:extLst>
              <a:ext uri="{FF2B5EF4-FFF2-40B4-BE49-F238E27FC236}">
                <a16:creationId xmlns:a16="http://schemas.microsoft.com/office/drawing/2014/main" id="{F9D995D0-2701-66B8-A9ED-FA3C0EFC4887}"/>
              </a:ext>
            </a:extLst>
          </p:cNvPr>
          <p:cNvPicPr>
            <a:picLocks noChangeAspect="1"/>
          </p:cNvPicPr>
          <p:nvPr/>
        </p:nvPicPr>
        <p:blipFill>
          <a:blip r:embed="rId6"/>
          <a:stretch>
            <a:fillRect/>
          </a:stretch>
        </p:blipFill>
        <p:spPr>
          <a:xfrm>
            <a:off x="153878" y="993823"/>
            <a:ext cx="10705993" cy="5767665"/>
          </a:xfrm>
          <a:prstGeom prst="rect">
            <a:avLst/>
          </a:prstGeom>
        </p:spPr>
      </p:pic>
    </p:spTree>
    <p:extLst>
      <p:ext uri="{BB962C8B-B14F-4D97-AF65-F5344CB8AC3E}">
        <p14:creationId xmlns:p14="http://schemas.microsoft.com/office/powerpoint/2010/main" val="828378527"/>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F8EAB5B-3CA0-BA45-52AF-05EBECD743BD}"/>
              </a:ext>
            </a:extLst>
          </p:cNvPr>
          <p:cNvSpPr>
            <a:spLocks noGrp="1"/>
          </p:cNvSpPr>
          <p:nvPr>
            <p:ph type="sldNum" sz="quarter" idx="12"/>
          </p:nvPr>
        </p:nvSpPr>
        <p:spPr/>
        <p:txBody>
          <a:bodyPr/>
          <a:lstStyle/>
          <a:p>
            <a:fld id="{BD2C65D9-7694-1F47-B297-D1FBCA40C39F}" type="slidenum">
              <a:rPr lang="fr-FR" smtClean="0"/>
              <a:t>27</a:t>
            </a:fld>
            <a:endParaRPr lang="fr-FR"/>
          </a:p>
        </p:txBody>
      </p:sp>
      <p:pic>
        <p:nvPicPr>
          <p:cNvPr id="5" name="Image 4" descr="Une image contenant capture d’écran, Rectangle, Caractère coloré, carré">
            <a:extLst>
              <a:ext uri="{FF2B5EF4-FFF2-40B4-BE49-F238E27FC236}">
                <a16:creationId xmlns:a16="http://schemas.microsoft.com/office/drawing/2014/main" id="{6AC0606F-35D6-09C6-6753-84353C5DFFF6}"/>
              </a:ext>
            </a:extLst>
          </p:cNvPr>
          <p:cNvPicPr>
            <a:picLocks noChangeAspect="1"/>
          </p:cNvPicPr>
          <p:nvPr/>
        </p:nvPicPr>
        <p:blipFill>
          <a:blip r:embed="rId3"/>
          <a:stretch>
            <a:fillRect/>
          </a:stretch>
        </p:blipFill>
        <p:spPr>
          <a:xfrm>
            <a:off x="7169274" y="0"/>
            <a:ext cx="5022725" cy="894458"/>
          </a:xfrm>
          <a:prstGeom prst="rect">
            <a:avLst/>
          </a:prstGeom>
        </p:spPr>
      </p:pic>
      <p:pic>
        <p:nvPicPr>
          <p:cNvPr id="6" name="Image 5" descr="Une image contenant capture d’écran, Graphique, conception&#10;&#10;Description générée automatiquement">
            <a:extLst>
              <a:ext uri="{FF2B5EF4-FFF2-40B4-BE49-F238E27FC236}">
                <a16:creationId xmlns:a16="http://schemas.microsoft.com/office/drawing/2014/main" id="{43E15CB6-B5D5-1920-2DC4-635A42D5F75E}"/>
              </a:ext>
            </a:extLst>
          </p:cNvPr>
          <p:cNvPicPr>
            <a:picLocks noChangeAspect="1"/>
          </p:cNvPicPr>
          <p:nvPr/>
        </p:nvPicPr>
        <p:blipFill>
          <a:blip r:embed="rId4">
            <a:alphaModFix amt="35000"/>
          </a:blip>
          <a:stretch>
            <a:fillRect/>
          </a:stretch>
        </p:blipFill>
        <p:spPr>
          <a:xfrm>
            <a:off x="292100" y="362030"/>
            <a:ext cx="522092" cy="522092"/>
          </a:xfrm>
          <a:prstGeom prst="rect">
            <a:avLst/>
          </a:prstGeom>
        </p:spPr>
      </p:pic>
      <p:sp>
        <p:nvSpPr>
          <p:cNvPr id="7" name="ZoneTexte 6">
            <a:extLst>
              <a:ext uri="{FF2B5EF4-FFF2-40B4-BE49-F238E27FC236}">
                <a16:creationId xmlns:a16="http://schemas.microsoft.com/office/drawing/2014/main" id="{1B47A44D-E096-DDF2-93AA-0C6D33CD708C}"/>
              </a:ext>
            </a:extLst>
          </p:cNvPr>
          <p:cNvSpPr txBox="1"/>
          <p:nvPr/>
        </p:nvSpPr>
        <p:spPr>
          <a:xfrm>
            <a:off x="425884" y="413358"/>
            <a:ext cx="659155" cy="369332"/>
          </a:xfrm>
          <a:prstGeom prst="rect">
            <a:avLst/>
          </a:prstGeom>
          <a:noFill/>
        </p:spPr>
        <p:txBody>
          <a:bodyPr wrap="none" rtlCol="0">
            <a:spAutoFit/>
          </a:bodyPr>
          <a:lstStyle/>
          <a:p>
            <a:r>
              <a:rPr lang="fr-FR" dirty="0">
                <a:solidFill>
                  <a:srgbClr val="368C83"/>
                </a:solidFill>
                <a:latin typeface="Montserrat Medium" pitchFamily="2" charset="77"/>
              </a:rPr>
              <a:t>SQL</a:t>
            </a:r>
          </a:p>
        </p:txBody>
      </p:sp>
      <p:pic>
        <p:nvPicPr>
          <p:cNvPr id="13" name="Image 12" descr="Une image contenant logo, Graphique, symbole, capture d’écran&#10;&#10;Description générée automatiquement">
            <a:extLst>
              <a:ext uri="{FF2B5EF4-FFF2-40B4-BE49-F238E27FC236}">
                <a16:creationId xmlns:a16="http://schemas.microsoft.com/office/drawing/2014/main" id="{D18DFB00-DDC7-5FAD-3F10-747720BC2E43}"/>
              </a:ext>
            </a:extLst>
          </p:cNvPr>
          <p:cNvPicPr>
            <a:picLocks noChangeAspect="1"/>
          </p:cNvPicPr>
          <p:nvPr/>
        </p:nvPicPr>
        <p:blipFill>
          <a:blip r:embed="rId5"/>
          <a:stretch>
            <a:fillRect/>
          </a:stretch>
        </p:blipFill>
        <p:spPr>
          <a:xfrm>
            <a:off x="11159670" y="77114"/>
            <a:ext cx="740230" cy="740230"/>
          </a:xfrm>
          <a:prstGeom prst="rect">
            <a:avLst/>
          </a:prstGeom>
          <a:effectLst>
            <a:outerShdw blurRad="50800" dist="38100" dir="2700000" algn="tl" rotWithShape="0">
              <a:prstClr val="black">
                <a:alpha val="40000"/>
              </a:prstClr>
            </a:outerShdw>
          </a:effectLst>
        </p:spPr>
      </p:pic>
      <p:pic>
        <p:nvPicPr>
          <p:cNvPr id="15" name="Image 14" descr="Une image contenant texte, Police, capture d’écran, ligne">
            <a:extLst>
              <a:ext uri="{FF2B5EF4-FFF2-40B4-BE49-F238E27FC236}">
                <a16:creationId xmlns:a16="http://schemas.microsoft.com/office/drawing/2014/main" id="{0096CEE6-D5A4-08B0-7FCD-6B0B33D36DB5}"/>
              </a:ext>
            </a:extLst>
          </p:cNvPr>
          <p:cNvPicPr>
            <a:picLocks noChangeAspect="1"/>
          </p:cNvPicPr>
          <p:nvPr/>
        </p:nvPicPr>
        <p:blipFill>
          <a:blip r:embed="rId6"/>
          <a:stretch>
            <a:fillRect/>
          </a:stretch>
        </p:blipFill>
        <p:spPr>
          <a:xfrm>
            <a:off x="2724658" y="1259326"/>
            <a:ext cx="6175310" cy="1428998"/>
          </a:xfrm>
          <a:prstGeom prst="rect">
            <a:avLst/>
          </a:prstGeom>
        </p:spPr>
      </p:pic>
      <p:pic>
        <p:nvPicPr>
          <p:cNvPr id="19" name="Image 18" descr="Une image contenant texte, capture d’écran, Police, nombre&#10;&#10;Description générée automatiquement">
            <a:extLst>
              <a:ext uri="{FF2B5EF4-FFF2-40B4-BE49-F238E27FC236}">
                <a16:creationId xmlns:a16="http://schemas.microsoft.com/office/drawing/2014/main" id="{3558490C-163D-2012-8ECA-11A3587A8423}"/>
              </a:ext>
            </a:extLst>
          </p:cNvPr>
          <p:cNvPicPr>
            <a:picLocks noChangeAspect="1"/>
          </p:cNvPicPr>
          <p:nvPr/>
        </p:nvPicPr>
        <p:blipFill>
          <a:blip r:embed="rId7"/>
          <a:stretch>
            <a:fillRect/>
          </a:stretch>
        </p:blipFill>
        <p:spPr>
          <a:xfrm>
            <a:off x="425884" y="3429000"/>
            <a:ext cx="5111228" cy="2714970"/>
          </a:xfrm>
          <a:prstGeom prst="rect">
            <a:avLst/>
          </a:prstGeom>
        </p:spPr>
      </p:pic>
      <p:pic>
        <p:nvPicPr>
          <p:cNvPr id="21" name="Image 20" descr="Une image contenant texte, capture d’écran, Police, nombre&#10;&#10;Description générée automatiquement">
            <a:extLst>
              <a:ext uri="{FF2B5EF4-FFF2-40B4-BE49-F238E27FC236}">
                <a16:creationId xmlns:a16="http://schemas.microsoft.com/office/drawing/2014/main" id="{996579CC-E296-3376-EA54-3446184F4643}"/>
              </a:ext>
            </a:extLst>
          </p:cNvPr>
          <p:cNvPicPr>
            <a:picLocks noChangeAspect="1"/>
          </p:cNvPicPr>
          <p:nvPr/>
        </p:nvPicPr>
        <p:blipFill>
          <a:blip r:embed="rId8"/>
          <a:stretch>
            <a:fillRect/>
          </a:stretch>
        </p:blipFill>
        <p:spPr>
          <a:xfrm>
            <a:off x="6582803" y="3349104"/>
            <a:ext cx="4812548" cy="2794866"/>
          </a:xfrm>
          <a:prstGeom prst="rect">
            <a:avLst/>
          </a:prstGeom>
        </p:spPr>
      </p:pic>
    </p:spTree>
    <p:extLst>
      <p:ext uri="{BB962C8B-B14F-4D97-AF65-F5344CB8AC3E}">
        <p14:creationId xmlns:p14="http://schemas.microsoft.com/office/powerpoint/2010/main" val="2726020892"/>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F8EAB5B-3CA0-BA45-52AF-05EBECD743BD}"/>
              </a:ext>
            </a:extLst>
          </p:cNvPr>
          <p:cNvSpPr>
            <a:spLocks noGrp="1"/>
          </p:cNvSpPr>
          <p:nvPr>
            <p:ph type="sldNum" sz="quarter" idx="12"/>
          </p:nvPr>
        </p:nvSpPr>
        <p:spPr/>
        <p:txBody>
          <a:bodyPr/>
          <a:lstStyle/>
          <a:p>
            <a:fld id="{BD2C65D9-7694-1F47-B297-D1FBCA40C39F}" type="slidenum">
              <a:rPr lang="fr-FR" smtClean="0"/>
              <a:t>28</a:t>
            </a:fld>
            <a:endParaRPr lang="fr-FR"/>
          </a:p>
        </p:txBody>
      </p:sp>
      <p:pic>
        <p:nvPicPr>
          <p:cNvPr id="5" name="Image 4" descr="Une image contenant capture d’écran, Rectangle, Caractère coloré, carré">
            <a:extLst>
              <a:ext uri="{FF2B5EF4-FFF2-40B4-BE49-F238E27FC236}">
                <a16:creationId xmlns:a16="http://schemas.microsoft.com/office/drawing/2014/main" id="{6AC0606F-35D6-09C6-6753-84353C5DFFF6}"/>
              </a:ext>
            </a:extLst>
          </p:cNvPr>
          <p:cNvPicPr>
            <a:picLocks noChangeAspect="1"/>
          </p:cNvPicPr>
          <p:nvPr/>
        </p:nvPicPr>
        <p:blipFill>
          <a:blip r:embed="rId3"/>
          <a:stretch>
            <a:fillRect/>
          </a:stretch>
        </p:blipFill>
        <p:spPr>
          <a:xfrm>
            <a:off x="7169274" y="0"/>
            <a:ext cx="5022725" cy="894458"/>
          </a:xfrm>
          <a:prstGeom prst="rect">
            <a:avLst/>
          </a:prstGeom>
        </p:spPr>
      </p:pic>
      <p:pic>
        <p:nvPicPr>
          <p:cNvPr id="6" name="Image 5" descr="Une image contenant capture d’écran, Graphique, conception&#10;&#10;Description générée automatiquement">
            <a:extLst>
              <a:ext uri="{FF2B5EF4-FFF2-40B4-BE49-F238E27FC236}">
                <a16:creationId xmlns:a16="http://schemas.microsoft.com/office/drawing/2014/main" id="{43E15CB6-B5D5-1920-2DC4-635A42D5F75E}"/>
              </a:ext>
            </a:extLst>
          </p:cNvPr>
          <p:cNvPicPr>
            <a:picLocks noChangeAspect="1"/>
          </p:cNvPicPr>
          <p:nvPr/>
        </p:nvPicPr>
        <p:blipFill>
          <a:blip r:embed="rId4">
            <a:alphaModFix amt="35000"/>
          </a:blip>
          <a:stretch>
            <a:fillRect/>
          </a:stretch>
        </p:blipFill>
        <p:spPr>
          <a:xfrm>
            <a:off x="292100" y="362030"/>
            <a:ext cx="522092" cy="522092"/>
          </a:xfrm>
          <a:prstGeom prst="rect">
            <a:avLst/>
          </a:prstGeom>
        </p:spPr>
      </p:pic>
      <p:sp>
        <p:nvSpPr>
          <p:cNvPr id="7" name="ZoneTexte 6">
            <a:extLst>
              <a:ext uri="{FF2B5EF4-FFF2-40B4-BE49-F238E27FC236}">
                <a16:creationId xmlns:a16="http://schemas.microsoft.com/office/drawing/2014/main" id="{1B47A44D-E096-DDF2-93AA-0C6D33CD708C}"/>
              </a:ext>
            </a:extLst>
          </p:cNvPr>
          <p:cNvSpPr txBox="1"/>
          <p:nvPr/>
        </p:nvSpPr>
        <p:spPr>
          <a:xfrm>
            <a:off x="425884" y="413358"/>
            <a:ext cx="1907895" cy="369332"/>
          </a:xfrm>
          <a:prstGeom prst="rect">
            <a:avLst/>
          </a:prstGeom>
          <a:noFill/>
        </p:spPr>
        <p:txBody>
          <a:bodyPr wrap="none" rtlCol="0">
            <a:spAutoFit/>
          </a:bodyPr>
          <a:lstStyle/>
          <a:p>
            <a:r>
              <a:rPr lang="fr-FR" dirty="0">
                <a:solidFill>
                  <a:srgbClr val="368C83"/>
                </a:solidFill>
                <a:latin typeface="Montserrat Medium" pitchFamily="2" charset="77"/>
              </a:rPr>
              <a:t>PHP </a:t>
            </a:r>
            <a:r>
              <a:rPr lang="fr-FR" dirty="0" err="1">
                <a:solidFill>
                  <a:srgbClr val="368C83"/>
                </a:solidFill>
                <a:latin typeface="Montserrat Medium" pitchFamily="2" charset="77"/>
              </a:rPr>
              <a:t>MyAdmin</a:t>
            </a:r>
            <a:endParaRPr lang="fr-FR" dirty="0">
              <a:solidFill>
                <a:srgbClr val="368C83"/>
              </a:solidFill>
              <a:latin typeface="Montserrat Medium" pitchFamily="2" charset="77"/>
            </a:endParaRPr>
          </a:p>
        </p:txBody>
      </p:sp>
      <p:pic>
        <p:nvPicPr>
          <p:cNvPr id="8" name="Image 7" descr="Une image contenant texte, capture d’écran, Police, nombre&#10;&#10;Description générée automatiquement">
            <a:extLst>
              <a:ext uri="{FF2B5EF4-FFF2-40B4-BE49-F238E27FC236}">
                <a16:creationId xmlns:a16="http://schemas.microsoft.com/office/drawing/2014/main" id="{2775BE35-8660-83BD-63BF-161E01707E2D}"/>
              </a:ext>
            </a:extLst>
          </p:cNvPr>
          <p:cNvPicPr>
            <a:picLocks noChangeAspect="1"/>
          </p:cNvPicPr>
          <p:nvPr/>
        </p:nvPicPr>
        <p:blipFill>
          <a:blip r:embed="rId5"/>
          <a:stretch>
            <a:fillRect/>
          </a:stretch>
        </p:blipFill>
        <p:spPr>
          <a:xfrm>
            <a:off x="4702196" y="884122"/>
            <a:ext cx="2774037" cy="2544878"/>
          </a:xfrm>
          <a:prstGeom prst="rect">
            <a:avLst/>
          </a:prstGeom>
        </p:spPr>
      </p:pic>
      <p:pic>
        <p:nvPicPr>
          <p:cNvPr id="11" name="Image 10" descr="Une image contenant texte, capture d’écran, Police, nombre&#10;&#10;Description générée automatiquement">
            <a:extLst>
              <a:ext uri="{FF2B5EF4-FFF2-40B4-BE49-F238E27FC236}">
                <a16:creationId xmlns:a16="http://schemas.microsoft.com/office/drawing/2014/main" id="{F9B86B88-F156-CA8D-C62B-BFE60B85F5F2}"/>
              </a:ext>
            </a:extLst>
          </p:cNvPr>
          <p:cNvPicPr>
            <a:picLocks noChangeAspect="1"/>
          </p:cNvPicPr>
          <p:nvPr/>
        </p:nvPicPr>
        <p:blipFill>
          <a:blip r:embed="rId6"/>
          <a:stretch>
            <a:fillRect/>
          </a:stretch>
        </p:blipFill>
        <p:spPr>
          <a:xfrm>
            <a:off x="370134" y="3548362"/>
            <a:ext cx="11564324" cy="2807988"/>
          </a:xfrm>
          <a:prstGeom prst="rect">
            <a:avLst/>
          </a:prstGeom>
        </p:spPr>
      </p:pic>
    </p:spTree>
    <p:extLst>
      <p:ext uri="{BB962C8B-B14F-4D97-AF65-F5344CB8AC3E}">
        <p14:creationId xmlns:p14="http://schemas.microsoft.com/office/powerpoint/2010/main" val="593927211"/>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69000">
              <a:schemeClr val="bg1"/>
            </a:gs>
            <a:gs pos="87000">
              <a:srgbClr val="9A9B9D"/>
            </a:gs>
            <a:gs pos="100000">
              <a:srgbClr val="1F1F1F"/>
            </a:gs>
          </a:gsLst>
          <a:lin ang="5400000" scaled="1"/>
        </a:gradFill>
        <a:effectLst/>
      </p:bgPr>
    </p:bg>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4E8DD05-0EC5-777B-CEC8-504357FC5AD3}"/>
              </a:ext>
            </a:extLst>
          </p:cNvPr>
          <p:cNvSpPr>
            <a:spLocks noGrp="1"/>
          </p:cNvSpPr>
          <p:nvPr>
            <p:ph type="sldNum" sz="quarter" idx="12"/>
          </p:nvPr>
        </p:nvSpPr>
        <p:spPr/>
        <p:txBody>
          <a:bodyPr/>
          <a:lstStyle/>
          <a:p>
            <a:fld id="{BD2C65D9-7694-1F47-B297-D1FBCA40C39F}" type="slidenum">
              <a:rPr lang="fr-FR" smtClean="0"/>
              <a:t>29</a:t>
            </a:fld>
            <a:endParaRPr lang="fr-FR"/>
          </a:p>
        </p:txBody>
      </p:sp>
      <p:pic>
        <p:nvPicPr>
          <p:cNvPr id="3" name="Image 2" descr="Une image contenant capture d’écran, Graphique, conception&#10;&#10;Description générée automatiquement">
            <a:extLst>
              <a:ext uri="{FF2B5EF4-FFF2-40B4-BE49-F238E27FC236}">
                <a16:creationId xmlns:a16="http://schemas.microsoft.com/office/drawing/2014/main" id="{55E99BDE-7453-3DE7-46EE-BF2AD9DF744A}"/>
              </a:ext>
            </a:extLst>
          </p:cNvPr>
          <p:cNvPicPr>
            <a:picLocks noChangeAspect="1"/>
          </p:cNvPicPr>
          <p:nvPr/>
        </p:nvPicPr>
        <p:blipFill>
          <a:blip r:embed="rId3">
            <a:alphaModFix amt="35000"/>
          </a:blip>
          <a:stretch>
            <a:fillRect/>
          </a:stretch>
        </p:blipFill>
        <p:spPr>
          <a:xfrm>
            <a:off x="7757448" y="362030"/>
            <a:ext cx="522092" cy="522092"/>
          </a:xfrm>
          <a:prstGeom prst="rect">
            <a:avLst/>
          </a:prstGeom>
        </p:spPr>
      </p:pic>
      <p:sp>
        <p:nvSpPr>
          <p:cNvPr id="4" name="ZoneTexte 3">
            <a:extLst>
              <a:ext uri="{FF2B5EF4-FFF2-40B4-BE49-F238E27FC236}">
                <a16:creationId xmlns:a16="http://schemas.microsoft.com/office/drawing/2014/main" id="{C33D95CE-A11A-D8B9-8A60-2A0115449FE5}"/>
              </a:ext>
            </a:extLst>
          </p:cNvPr>
          <p:cNvSpPr txBox="1"/>
          <p:nvPr/>
        </p:nvSpPr>
        <p:spPr>
          <a:xfrm>
            <a:off x="7891232" y="413358"/>
            <a:ext cx="3496470" cy="369332"/>
          </a:xfrm>
          <a:prstGeom prst="rect">
            <a:avLst/>
          </a:prstGeom>
          <a:noFill/>
        </p:spPr>
        <p:txBody>
          <a:bodyPr wrap="none" rtlCol="0">
            <a:spAutoFit/>
          </a:bodyPr>
          <a:lstStyle/>
          <a:p>
            <a:r>
              <a:rPr lang="fr-FR" dirty="0">
                <a:solidFill>
                  <a:srgbClr val="368C83"/>
                </a:solidFill>
                <a:latin typeface="Montserrat Medium" pitchFamily="2" charset="77"/>
              </a:rPr>
              <a:t>PHP </a:t>
            </a:r>
            <a:r>
              <a:rPr lang="fr-FR" dirty="0" err="1">
                <a:solidFill>
                  <a:srgbClr val="368C83"/>
                </a:solidFill>
                <a:latin typeface="Montserrat Medium" pitchFamily="2" charset="77"/>
              </a:rPr>
              <a:t>MyAdmin</a:t>
            </a:r>
            <a:r>
              <a:rPr lang="fr-FR" dirty="0">
                <a:solidFill>
                  <a:srgbClr val="368C83"/>
                </a:solidFill>
                <a:latin typeface="Montserrat Medium" pitchFamily="2" charset="77"/>
              </a:rPr>
              <a:t> – Table </a:t>
            </a:r>
            <a:r>
              <a:rPr lang="fr-FR" dirty="0" err="1">
                <a:solidFill>
                  <a:srgbClr val="368C83"/>
                </a:solidFill>
                <a:latin typeface="Montserrat Medium" pitchFamily="2" charset="77"/>
              </a:rPr>
              <a:t>Users</a:t>
            </a:r>
            <a:endParaRPr lang="fr-FR" dirty="0">
              <a:solidFill>
                <a:srgbClr val="368C83"/>
              </a:solidFill>
              <a:latin typeface="Montserrat Medium" pitchFamily="2" charset="77"/>
            </a:endParaRPr>
          </a:p>
        </p:txBody>
      </p:sp>
      <p:pic>
        <p:nvPicPr>
          <p:cNvPr id="10" name="Image 9">
            <a:extLst>
              <a:ext uri="{FF2B5EF4-FFF2-40B4-BE49-F238E27FC236}">
                <a16:creationId xmlns:a16="http://schemas.microsoft.com/office/drawing/2014/main" id="{47040925-6B8C-50A3-1165-537D4B7CE104}"/>
              </a:ext>
            </a:extLst>
          </p:cNvPr>
          <p:cNvPicPr>
            <a:picLocks noChangeAspect="1"/>
          </p:cNvPicPr>
          <p:nvPr/>
        </p:nvPicPr>
        <p:blipFill>
          <a:blip r:embed="rId4"/>
          <a:stretch>
            <a:fillRect/>
          </a:stretch>
        </p:blipFill>
        <p:spPr>
          <a:xfrm>
            <a:off x="26134" y="2897031"/>
            <a:ext cx="12152987" cy="1546181"/>
          </a:xfrm>
          <a:prstGeom prst="rect">
            <a:avLst/>
          </a:prstGeom>
        </p:spPr>
      </p:pic>
      <p:pic>
        <p:nvPicPr>
          <p:cNvPr id="6" name="Image 5" descr="Une image contenant Rectangle, capture d’écran, Caractère coloré, carré&#10;&#10;Description générée automatiquement">
            <a:extLst>
              <a:ext uri="{FF2B5EF4-FFF2-40B4-BE49-F238E27FC236}">
                <a16:creationId xmlns:a16="http://schemas.microsoft.com/office/drawing/2014/main" id="{D2E4CBB0-2D07-6C62-A1B9-707276022B8D}"/>
              </a:ext>
            </a:extLst>
          </p:cNvPr>
          <p:cNvPicPr>
            <a:picLocks noChangeAspect="1"/>
          </p:cNvPicPr>
          <p:nvPr/>
        </p:nvPicPr>
        <p:blipFill>
          <a:blip r:embed="rId5"/>
          <a:stretch>
            <a:fillRect/>
          </a:stretch>
        </p:blipFill>
        <p:spPr>
          <a:xfrm>
            <a:off x="-12979" y="-15910"/>
            <a:ext cx="5022724" cy="892014"/>
          </a:xfrm>
          <a:prstGeom prst="rect">
            <a:avLst/>
          </a:prstGeom>
        </p:spPr>
      </p:pic>
    </p:spTree>
    <p:extLst>
      <p:ext uri="{BB962C8B-B14F-4D97-AF65-F5344CB8AC3E}">
        <p14:creationId xmlns:p14="http://schemas.microsoft.com/office/powerpoint/2010/main" val="246961697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3</a:t>
            </a:fld>
            <a:endParaRPr lang="fr-FR" dirty="0"/>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3052439" cy="369332"/>
          </a:xfrm>
          <a:prstGeom prst="rect">
            <a:avLst/>
          </a:prstGeom>
          <a:noFill/>
        </p:spPr>
        <p:txBody>
          <a:bodyPr wrap="none" rtlCol="0">
            <a:spAutoFit/>
          </a:bodyPr>
          <a:lstStyle/>
          <a:p>
            <a:r>
              <a:rPr lang="fr-FR" dirty="0">
                <a:solidFill>
                  <a:srgbClr val="368C83"/>
                </a:solidFill>
                <a:latin typeface="Montserrat Medium" pitchFamily="2" charset="77"/>
              </a:rPr>
              <a:t>Contexte &amp; Présentation</a:t>
            </a:r>
          </a:p>
        </p:txBody>
      </p:sp>
      <p:pic>
        <p:nvPicPr>
          <p:cNvPr id="8" name="Image 7" descr="Une image contenant carte&#10;&#10;Description générée automatiquement">
            <a:extLst>
              <a:ext uri="{FF2B5EF4-FFF2-40B4-BE49-F238E27FC236}">
                <a16:creationId xmlns:a16="http://schemas.microsoft.com/office/drawing/2014/main" id="{CF4AA7D0-64F1-F017-BFF6-BA9041F670EC}"/>
              </a:ext>
            </a:extLst>
          </p:cNvPr>
          <p:cNvPicPr>
            <a:picLocks noChangeAspect="1"/>
          </p:cNvPicPr>
          <p:nvPr/>
        </p:nvPicPr>
        <p:blipFill>
          <a:blip r:embed="rId4"/>
          <a:stretch>
            <a:fillRect/>
          </a:stretch>
        </p:blipFill>
        <p:spPr>
          <a:xfrm>
            <a:off x="848638" y="1328063"/>
            <a:ext cx="2142955" cy="4201873"/>
          </a:xfrm>
          <a:prstGeom prst="rect">
            <a:avLst/>
          </a:prstGeom>
        </p:spPr>
      </p:pic>
      <p:pic>
        <p:nvPicPr>
          <p:cNvPr id="11" name="Image 10" descr="Une image contenant jaune, graphisme, Graphique, capture d’écran&#10;&#10;Description générée automatiquement">
            <a:extLst>
              <a:ext uri="{FF2B5EF4-FFF2-40B4-BE49-F238E27FC236}">
                <a16:creationId xmlns:a16="http://schemas.microsoft.com/office/drawing/2014/main" id="{444BB089-8457-880A-A19F-4EEC5C3D6FF8}"/>
              </a:ext>
            </a:extLst>
          </p:cNvPr>
          <p:cNvPicPr>
            <a:picLocks noChangeAspect="1"/>
          </p:cNvPicPr>
          <p:nvPr/>
        </p:nvPicPr>
        <p:blipFill>
          <a:blip r:embed="rId5"/>
          <a:stretch>
            <a:fillRect/>
          </a:stretch>
        </p:blipFill>
        <p:spPr>
          <a:xfrm>
            <a:off x="2992155" y="1328063"/>
            <a:ext cx="2142955" cy="4201873"/>
          </a:xfrm>
          <a:prstGeom prst="rect">
            <a:avLst/>
          </a:prstGeom>
        </p:spPr>
      </p:pic>
      <p:pic>
        <p:nvPicPr>
          <p:cNvPr id="13" name="Image 12" descr="Une image contenant clipart, Graphique, illustration, conception&#10;&#10;Description générée automatiquement">
            <a:extLst>
              <a:ext uri="{FF2B5EF4-FFF2-40B4-BE49-F238E27FC236}">
                <a16:creationId xmlns:a16="http://schemas.microsoft.com/office/drawing/2014/main" id="{2E702A30-5106-E0CD-0CE3-2FA05CC21141}"/>
              </a:ext>
            </a:extLst>
          </p:cNvPr>
          <p:cNvPicPr>
            <a:picLocks noChangeAspect="1"/>
          </p:cNvPicPr>
          <p:nvPr/>
        </p:nvPicPr>
        <p:blipFill>
          <a:blip r:embed="rId6"/>
          <a:stretch>
            <a:fillRect/>
          </a:stretch>
        </p:blipFill>
        <p:spPr>
          <a:xfrm>
            <a:off x="5506758" y="2245763"/>
            <a:ext cx="2743200" cy="2940756"/>
          </a:xfrm>
          <a:prstGeom prst="rect">
            <a:avLst/>
          </a:prstGeom>
        </p:spPr>
      </p:pic>
      <p:sp>
        <p:nvSpPr>
          <p:cNvPr id="14" name="ZoneTexte 13">
            <a:extLst>
              <a:ext uri="{FF2B5EF4-FFF2-40B4-BE49-F238E27FC236}">
                <a16:creationId xmlns:a16="http://schemas.microsoft.com/office/drawing/2014/main" id="{00D8589E-30E7-78EA-F829-6E30C9A6B9D8}"/>
              </a:ext>
            </a:extLst>
          </p:cNvPr>
          <p:cNvSpPr txBox="1"/>
          <p:nvPr/>
        </p:nvSpPr>
        <p:spPr>
          <a:xfrm>
            <a:off x="8159425" y="3280242"/>
            <a:ext cx="3645550" cy="646331"/>
          </a:xfrm>
          <a:prstGeom prst="rect">
            <a:avLst/>
          </a:prstGeom>
          <a:noFill/>
        </p:spPr>
        <p:txBody>
          <a:bodyPr wrap="none" rtlCol="0">
            <a:spAutoFit/>
          </a:bodyPr>
          <a:lstStyle/>
          <a:p>
            <a:r>
              <a:rPr lang="fr-FR" sz="3600" dirty="0">
                <a:latin typeface="Pacifico" panose="02000000000000000000" pitchFamily="2" charset="0"/>
              </a:rPr>
              <a:t>Change ton Climat</a:t>
            </a:r>
          </a:p>
        </p:txBody>
      </p:sp>
      <p:pic>
        <p:nvPicPr>
          <p:cNvPr id="5" name="Image 4" descr="Une image contenant capture d’écran, Rectangle, Caractère coloré, carré&#10;&#10;Description générée automatiquement">
            <a:extLst>
              <a:ext uri="{FF2B5EF4-FFF2-40B4-BE49-F238E27FC236}">
                <a16:creationId xmlns:a16="http://schemas.microsoft.com/office/drawing/2014/main" id="{5E8D9628-6ED8-C9B1-B69E-79B89002C1CB}"/>
              </a:ext>
            </a:extLst>
          </p:cNvPr>
          <p:cNvPicPr>
            <a:picLocks noChangeAspect="1"/>
          </p:cNvPicPr>
          <p:nvPr/>
        </p:nvPicPr>
        <p:blipFill>
          <a:blip r:embed="rId7"/>
          <a:stretch>
            <a:fillRect/>
          </a:stretch>
        </p:blipFill>
        <p:spPr>
          <a:xfrm>
            <a:off x="7182256" y="-27296"/>
            <a:ext cx="5009743" cy="892146"/>
          </a:xfrm>
          <a:prstGeom prst="rect">
            <a:avLst/>
          </a:prstGeom>
        </p:spPr>
      </p:pic>
    </p:spTree>
    <p:extLst>
      <p:ext uri="{BB962C8B-B14F-4D97-AF65-F5344CB8AC3E}">
        <p14:creationId xmlns:p14="http://schemas.microsoft.com/office/powerpoint/2010/main" val="7803333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strVal val="#ppt_w*0.70"/>
                                          </p:val>
                                        </p:tav>
                                        <p:tav tm="100000">
                                          <p:val>
                                            <p:strVal val="#ppt_w"/>
                                          </p:val>
                                        </p:tav>
                                      </p:tavLst>
                                    </p:anim>
                                    <p:anim calcmode="lin" valueType="num">
                                      <p:cBhvr>
                                        <p:cTn id="8" dur="1000" fill="hold"/>
                                        <p:tgtEl>
                                          <p:spTgt spid="13"/>
                                        </p:tgtEl>
                                        <p:attrNameLst>
                                          <p:attrName>ppt_h</p:attrName>
                                        </p:attrNameLst>
                                      </p:cBhvr>
                                      <p:tavLst>
                                        <p:tav tm="0">
                                          <p:val>
                                            <p:strVal val="#ppt_h"/>
                                          </p:val>
                                        </p:tav>
                                        <p:tav tm="100000">
                                          <p:val>
                                            <p:strVal val="#ppt_h"/>
                                          </p:val>
                                        </p:tav>
                                      </p:tavLst>
                                    </p:anim>
                                    <p:animEffect transition="in" filter="fade">
                                      <p:cBhvr>
                                        <p:cTn id="9" dur="1000"/>
                                        <p:tgtEl>
                                          <p:spTgt spid="13"/>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1000" fill="hold"/>
                                        <p:tgtEl>
                                          <p:spTgt spid="14"/>
                                        </p:tgtEl>
                                        <p:attrNameLst>
                                          <p:attrName>ppt_w</p:attrName>
                                        </p:attrNameLst>
                                      </p:cBhvr>
                                      <p:tavLst>
                                        <p:tav tm="0">
                                          <p:val>
                                            <p:strVal val="#ppt_w*0.70"/>
                                          </p:val>
                                        </p:tav>
                                        <p:tav tm="100000">
                                          <p:val>
                                            <p:strVal val="#ppt_w"/>
                                          </p:val>
                                        </p:tav>
                                      </p:tavLst>
                                    </p:anim>
                                    <p:anim calcmode="lin" valueType="num">
                                      <p:cBhvr>
                                        <p:cTn id="13" dur="1000" fill="hold"/>
                                        <p:tgtEl>
                                          <p:spTgt spid="14"/>
                                        </p:tgtEl>
                                        <p:attrNameLst>
                                          <p:attrName>ppt_h</p:attrName>
                                        </p:attrNameLst>
                                      </p:cBhvr>
                                      <p:tavLst>
                                        <p:tav tm="0">
                                          <p:val>
                                            <p:strVal val="#ppt_h"/>
                                          </p:val>
                                        </p:tav>
                                        <p:tav tm="100000">
                                          <p:val>
                                            <p:strVal val="#ppt_h"/>
                                          </p:val>
                                        </p:tav>
                                      </p:tavLst>
                                    </p:anim>
                                    <p:animEffect transition="in" filter="fade">
                                      <p:cBhvr>
                                        <p:cTn id="14" dur="10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30</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4217236" cy="369332"/>
          </a:xfrm>
          <a:prstGeom prst="rect">
            <a:avLst/>
          </a:prstGeom>
          <a:noFill/>
        </p:spPr>
        <p:txBody>
          <a:bodyPr wrap="square" rtlCol="0">
            <a:spAutoFit/>
          </a:bodyPr>
          <a:lstStyle/>
          <a:p>
            <a:r>
              <a:rPr lang="fr-FR" dirty="0">
                <a:solidFill>
                  <a:srgbClr val="368C83"/>
                </a:solidFill>
                <a:latin typeface="Montserrat Medium" pitchFamily="2" charset="77"/>
              </a:rPr>
              <a:t>Messages – Model : Initialisation</a:t>
            </a:r>
          </a:p>
        </p:txBody>
      </p:sp>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3"/>
          <a:stretch>
            <a:fillRect/>
          </a:stretch>
        </p:blipFill>
        <p:spPr>
          <a:xfrm>
            <a:off x="7169276" y="0"/>
            <a:ext cx="5022724" cy="894458"/>
          </a:xfrm>
          <a:prstGeom prst="rect">
            <a:avLst/>
          </a:prstGeom>
        </p:spPr>
      </p:pic>
      <p:pic>
        <p:nvPicPr>
          <p:cNvPr id="4" name="Image 3" descr="Une image contenant Graphique, capture d’écran, Bleu électrique, symbole&#10;&#10;Description générée automatiquement">
            <a:extLst>
              <a:ext uri="{FF2B5EF4-FFF2-40B4-BE49-F238E27FC236}">
                <a16:creationId xmlns:a16="http://schemas.microsoft.com/office/drawing/2014/main" id="{CF1348D0-0434-68D1-2392-1B54BDABC093}"/>
              </a:ext>
            </a:extLst>
          </p:cNvPr>
          <p:cNvPicPr>
            <a:picLocks noChangeAspect="1"/>
          </p:cNvPicPr>
          <p:nvPr/>
        </p:nvPicPr>
        <p:blipFill>
          <a:blip r:embed="rId4"/>
          <a:stretch>
            <a:fillRect/>
          </a:stretch>
        </p:blipFill>
        <p:spPr>
          <a:xfrm>
            <a:off x="10999202" y="29901"/>
            <a:ext cx="766914" cy="766914"/>
          </a:xfrm>
          <a:prstGeom prst="rect">
            <a:avLst/>
          </a:prstGeom>
          <a:effectLst>
            <a:outerShdw blurRad="50800" dist="38100" dir="2700000" algn="tl" rotWithShape="0">
              <a:prstClr val="black">
                <a:alpha val="40000"/>
              </a:prstClr>
            </a:outerShdw>
          </a:effectLst>
        </p:spPr>
      </p:pic>
      <p:pic>
        <p:nvPicPr>
          <p:cNvPr id="6" name="Image 5" descr="Une image contenant texte, capture d’écran, logiciel">
            <a:extLst>
              <a:ext uri="{FF2B5EF4-FFF2-40B4-BE49-F238E27FC236}">
                <a16:creationId xmlns:a16="http://schemas.microsoft.com/office/drawing/2014/main" id="{85C5C718-5699-313C-38E0-2B931C0D66E3}"/>
              </a:ext>
            </a:extLst>
          </p:cNvPr>
          <p:cNvPicPr>
            <a:picLocks noChangeAspect="1"/>
          </p:cNvPicPr>
          <p:nvPr/>
        </p:nvPicPr>
        <p:blipFill>
          <a:blip r:embed="rId5"/>
          <a:stretch>
            <a:fillRect/>
          </a:stretch>
        </p:blipFill>
        <p:spPr>
          <a:xfrm>
            <a:off x="3581401" y="894458"/>
            <a:ext cx="4893368" cy="5655652"/>
          </a:xfrm>
          <a:prstGeom prst="rect">
            <a:avLst/>
          </a:prstGeom>
        </p:spPr>
      </p:pic>
      <p:pic>
        <p:nvPicPr>
          <p:cNvPr id="8" name="Image 7" descr="Une image contenant texte, capture d’écran, Police">
            <a:extLst>
              <a:ext uri="{FF2B5EF4-FFF2-40B4-BE49-F238E27FC236}">
                <a16:creationId xmlns:a16="http://schemas.microsoft.com/office/drawing/2014/main" id="{2AED3A2B-9BC4-BB1D-5B9F-45F23F295959}"/>
              </a:ext>
            </a:extLst>
          </p:cNvPr>
          <p:cNvPicPr>
            <a:picLocks noChangeAspect="1"/>
          </p:cNvPicPr>
          <p:nvPr/>
        </p:nvPicPr>
        <p:blipFill>
          <a:blip r:embed="rId6"/>
          <a:stretch>
            <a:fillRect/>
          </a:stretch>
        </p:blipFill>
        <p:spPr>
          <a:xfrm>
            <a:off x="5911710" y="2184400"/>
            <a:ext cx="5854406" cy="3358110"/>
          </a:xfrm>
          <a:prstGeom prst="rect">
            <a:avLst/>
          </a:prstGeom>
        </p:spPr>
      </p:pic>
    </p:spTree>
    <p:extLst>
      <p:ext uri="{BB962C8B-B14F-4D97-AF65-F5344CB8AC3E}">
        <p14:creationId xmlns:p14="http://schemas.microsoft.com/office/powerpoint/2010/main" val="18331645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04167E-6 -2.59259E-6 L -0.28424 -0.00046 " pathEditMode="relative" rAng="0" ptsTypes="AA">
                                      <p:cBhvr>
                                        <p:cTn id="6" dur="1000" fill="hold"/>
                                        <p:tgtEl>
                                          <p:spTgt spid="6"/>
                                        </p:tgtEl>
                                        <p:attrNameLst>
                                          <p:attrName>ppt_x</p:attrName>
                                          <p:attrName>ppt_y</p:attrName>
                                        </p:attrNameLst>
                                      </p:cBhvr>
                                      <p:rCtr x="-14219" y="-23"/>
                                    </p:animMotion>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pic>
        <p:nvPicPr>
          <p:cNvPr id="15" name="Image 14" descr="Une image contenant texte, capture d’écran&#10;&#10;Description générée automatiquement">
            <a:extLst>
              <a:ext uri="{FF2B5EF4-FFF2-40B4-BE49-F238E27FC236}">
                <a16:creationId xmlns:a16="http://schemas.microsoft.com/office/drawing/2014/main" id="{6B60971C-ADC5-BE50-E8B5-7F1E13862918}"/>
              </a:ext>
            </a:extLst>
          </p:cNvPr>
          <p:cNvPicPr>
            <a:picLocks noChangeAspect="1"/>
          </p:cNvPicPr>
          <p:nvPr/>
        </p:nvPicPr>
        <p:blipFill>
          <a:blip r:embed="rId2"/>
          <a:stretch>
            <a:fillRect/>
          </a:stretch>
        </p:blipFill>
        <p:spPr>
          <a:xfrm>
            <a:off x="97016" y="1200540"/>
            <a:ext cx="12107963" cy="4456919"/>
          </a:xfrm>
          <a:prstGeom prst="rect">
            <a:avLst/>
          </a:prstGeom>
        </p:spPr>
      </p:pic>
      <p:sp>
        <p:nvSpPr>
          <p:cNvPr id="2" name="Espace réservé du numéro de diapositive 1">
            <a:extLst>
              <a:ext uri="{FF2B5EF4-FFF2-40B4-BE49-F238E27FC236}">
                <a16:creationId xmlns:a16="http://schemas.microsoft.com/office/drawing/2014/main" id="{DD21915B-219F-2D9E-24BF-E452BC92BE92}"/>
              </a:ext>
            </a:extLst>
          </p:cNvPr>
          <p:cNvSpPr>
            <a:spLocks noGrp="1"/>
          </p:cNvSpPr>
          <p:nvPr>
            <p:ph type="sldNum" sz="quarter" idx="12"/>
          </p:nvPr>
        </p:nvSpPr>
        <p:spPr/>
        <p:txBody>
          <a:bodyPr/>
          <a:lstStyle/>
          <a:p>
            <a:fld id="{BD2C65D9-7694-1F47-B297-D1FBCA40C39F}" type="slidenum">
              <a:rPr lang="fr-FR" smtClean="0"/>
              <a:t>31</a:t>
            </a:fld>
            <a:endParaRPr lang="fr-FR"/>
          </a:p>
        </p:txBody>
      </p:sp>
      <p:sp>
        <p:nvSpPr>
          <p:cNvPr id="3" name="ZoneTexte 2">
            <a:extLst>
              <a:ext uri="{FF2B5EF4-FFF2-40B4-BE49-F238E27FC236}">
                <a16:creationId xmlns:a16="http://schemas.microsoft.com/office/drawing/2014/main" id="{7006C939-1D00-2DC9-CAF9-89F1D237ECA3}"/>
              </a:ext>
            </a:extLst>
          </p:cNvPr>
          <p:cNvSpPr txBox="1"/>
          <p:nvPr/>
        </p:nvSpPr>
        <p:spPr>
          <a:xfrm>
            <a:off x="7376160" y="438410"/>
            <a:ext cx="3512500" cy="369332"/>
          </a:xfrm>
          <a:prstGeom prst="rect">
            <a:avLst/>
          </a:prstGeom>
          <a:noFill/>
        </p:spPr>
        <p:txBody>
          <a:bodyPr wrap="none" rtlCol="0">
            <a:spAutoFit/>
          </a:bodyPr>
          <a:lstStyle/>
          <a:p>
            <a:r>
              <a:rPr lang="fr-FR" dirty="0">
                <a:solidFill>
                  <a:srgbClr val="368C83"/>
                </a:solidFill>
                <a:latin typeface="Montserrat Medium" pitchFamily="2" charset="77"/>
              </a:rPr>
              <a:t>Messages – Model : Methods</a:t>
            </a:r>
          </a:p>
        </p:txBody>
      </p:sp>
      <p:pic>
        <p:nvPicPr>
          <p:cNvPr id="5" name="Image 4" descr="Une image contenant Rectangle, capture d’écran, Caractère coloré, carré">
            <a:extLst>
              <a:ext uri="{FF2B5EF4-FFF2-40B4-BE49-F238E27FC236}">
                <a16:creationId xmlns:a16="http://schemas.microsoft.com/office/drawing/2014/main" id="{F120C2E1-1356-8153-33BA-FB0B00CEA864}"/>
              </a:ext>
            </a:extLst>
          </p:cNvPr>
          <p:cNvPicPr>
            <a:picLocks noChangeAspect="1"/>
          </p:cNvPicPr>
          <p:nvPr/>
        </p:nvPicPr>
        <p:blipFill>
          <a:blip r:embed="rId3"/>
          <a:stretch>
            <a:fillRect/>
          </a:stretch>
        </p:blipFill>
        <p:spPr>
          <a:xfrm>
            <a:off x="-12979" y="-15910"/>
            <a:ext cx="5022724" cy="892014"/>
          </a:xfrm>
          <a:prstGeom prst="rect">
            <a:avLst/>
          </a:prstGeom>
        </p:spPr>
      </p:pic>
      <p:pic>
        <p:nvPicPr>
          <p:cNvPr id="6" name="Image 5" descr="Une image contenant Graphique, capture d’écran, Bleu électrique, symbole&#10;&#10;Description générée automatiquement">
            <a:extLst>
              <a:ext uri="{FF2B5EF4-FFF2-40B4-BE49-F238E27FC236}">
                <a16:creationId xmlns:a16="http://schemas.microsoft.com/office/drawing/2014/main" id="{84D2C8D3-DF2F-E756-2EEC-87A3964F6F18}"/>
              </a:ext>
            </a:extLst>
          </p:cNvPr>
          <p:cNvPicPr>
            <a:picLocks noChangeAspect="1"/>
          </p:cNvPicPr>
          <p:nvPr/>
        </p:nvPicPr>
        <p:blipFill>
          <a:blip r:embed="rId4"/>
          <a:stretch>
            <a:fillRect/>
          </a:stretch>
        </p:blipFill>
        <p:spPr>
          <a:xfrm>
            <a:off x="117989" y="29901"/>
            <a:ext cx="766914" cy="766914"/>
          </a:xfrm>
          <a:prstGeom prst="rect">
            <a:avLst/>
          </a:prstGeom>
          <a:effectLst>
            <a:outerShdw blurRad="50800" dist="38100" dir="2700000" algn="tl" rotWithShape="0">
              <a:prstClr val="black">
                <a:alpha val="40000"/>
              </a:prstClr>
            </a:outerShdw>
          </a:effectLst>
        </p:spPr>
      </p:pic>
      <p:pic>
        <p:nvPicPr>
          <p:cNvPr id="9" name="Image 8">
            <a:extLst>
              <a:ext uri="{FF2B5EF4-FFF2-40B4-BE49-F238E27FC236}">
                <a16:creationId xmlns:a16="http://schemas.microsoft.com/office/drawing/2014/main" id="{2D51C374-3974-149A-D038-981E9B9411F5}"/>
              </a:ext>
            </a:extLst>
          </p:cNvPr>
          <p:cNvPicPr>
            <a:picLocks noChangeAspect="1"/>
          </p:cNvPicPr>
          <p:nvPr/>
        </p:nvPicPr>
        <p:blipFill>
          <a:blip r:embed="rId5"/>
          <a:stretch>
            <a:fillRect/>
          </a:stretch>
        </p:blipFill>
        <p:spPr>
          <a:xfrm>
            <a:off x="97016" y="1574995"/>
            <a:ext cx="11997968" cy="4035902"/>
          </a:xfrm>
          <a:prstGeom prst="rect">
            <a:avLst/>
          </a:prstGeom>
        </p:spPr>
      </p:pic>
      <p:pic>
        <p:nvPicPr>
          <p:cNvPr id="17" name="Image 16" descr="Une image contenant texte, capture d’écran, logiciel">
            <a:extLst>
              <a:ext uri="{FF2B5EF4-FFF2-40B4-BE49-F238E27FC236}">
                <a16:creationId xmlns:a16="http://schemas.microsoft.com/office/drawing/2014/main" id="{A7D6680C-75CB-12B6-546F-9D8DF62852A0}"/>
              </a:ext>
            </a:extLst>
          </p:cNvPr>
          <p:cNvPicPr>
            <a:picLocks noChangeAspect="1"/>
          </p:cNvPicPr>
          <p:nvPr/>
        </p:nvPicPr>
        <p:blipFill>
          <a:blip r:embed="rId6"/>
          <a:stretch>
            <a:fillRect/>
          </a:stretch>
        </p:blipFill>
        <p:spPr>
          <a:xfrm>
            <a:off x="501446" y="921915"/>
            <a:ext cx="10653823" cy="5778966"/>
          </a:xfrm>
          <a:prstGeom prst="rect">
            <a:avLst/>
          </a:prstGeom>
        </p:spPr>
      </p:pic>
    </p:spTree>
    <p:extLst>
      <p:ext uri="{BB962C8B-B14F-4D97-AF65-F5344CB8AC3E}">
        <p14:creationId xmlns:p14="http://schemas.microsoft.com/office/powerpoint/2010/main" val="28049879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xit" presetSubtype="0" fill="hold"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xit" presetSubtype="0" fill="hold"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32</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3" y="413358"/>
            <a:ext cx="5953651" cy="369332"/>
          </a:xfrm>
          <a:prstGeom prst="rect">
            <a:avLst/>
          </a:prstGeom>
          <a:noFill/>
        </p:spPr>
        <p:txBody>
          <a:bodyPr wrap="square" rtlCol="0">
            <a:spAutoFit/>
          </a:bodyPr>
          <a:lstStyle/>
          <a:p>
            <a:r>
              <a:rPr lang="fr-FR" dirty="0">
                <a:solidFill>
                  <a:srgbClr val="368C83"/>
                </a:solidFill>
                <a:latin typeface="Montserrat Medium" pitchFamily="2" charset="77"/>
              </a:rPr>
              <a:t>Messages – Controller : Affichage des messages</a:t>
            </a:r>
          </a:p>
        </p:txBody>
      </p:sp>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3"/>
          <a:stretch>
            <a:fillRect/>
          </a:stretch>
        </p:blipFill>
        <p:spPr>
          <a:xfrm>
            <a:off x="7169276" y="0"/>
            <a:ext cx="5022724" cy="894458"/>
          </a:xfrm>
          <a:prstGeom prst="rect">
            <a:avLst/>
          </a:prstGeom>
        </p:spPr>
      </p:pic>
      <p:pic>
        <p:nvPicPr>
          <p:cNvPr id="4" name="Image 3" descr="Une image contenant Graphique, capture d’écran, Bleu électrique, symbole&#10;&#10;Description générée automatiquement">
            <a:extLst>
              <a:ext uri="{FF2B5EF4-FFF2-40B4-BE49-F238E27FC236}">
                <a16:creationId xmlns:a16="http://schemas.microsoft.com/office/drawing/2014/main" id="{CF1348D0-0434-68D1-2392-1B54BDABC093}"/>
              </a:ext>
            </a:extLst>
          </p:cNvPr>
          <p:cNvPicPr>
            <a:picLocks noChangeAspect="1"/>
          </p:cNvPicPr>
          <p:nvPr/>
        </p:nvPicPr>
        <p:blipFill>
          <a:blip r:embed="rId4"/>
          <a:stretch>
            <a:fillRect/>
          </a:stretch>
        </p:blipFill>
        <p:spPr>
          <a:xfrm>
            <a:off x="10999202" y="29901"/>
            <a:ext cx="766914" cy="766914"/>
          </a:xfrm>
          <a:prstGeom prst="rect">
            <a:avLst/>
          </a:prstGeom>
          <a:effectLst>
            <a:outerShdw blurRad="50800" dist="38100" dir="2700000" algn="tl" rotWithShape="0">
              <a:prstClr val="black">
                <a:alpha val="40000"/>
              </a:prstClr>
            </a:outerShdw>
          </a:effectLst>
        </p:spPr>
      </p:pic>
      <p:pic>
        <p:nvPicPr>
          <p:cNvPr id="11" name="Image 10" descr="Une image contenant texte, capture d’écran, Police, conception">
            <a:extLst>
              <a:ext uri="{FF2B5EF4-FFF2-40B4-BE49-F238E27FC236}">
                <a16:creationId xmlns:a16="http://schemas.microsoft.com/office/drawing/2014/main" id="{64365511-BDCA-B490-C1CD-A71596C420A7}"/>
              </a:ext>
            </a:extLst>
          </p:cNvPr>
          <p:cNvPicPr>
            <a:picLocks noChangeAspect="1"/>
          </p:cNvPicPr>
          <p:nvPr/>
        </p:nvPicPr>
        <p:blipFill>
          <a:blip r:embed="rId5"/>
          <a:stretch>
            <a:fillRect/>
          </a:stretch>
        </p:blipFill>
        <p:spPr>
          <a:xfrm>
            <a:off x="649400" y="1026436"/>
            <a:ext cx="10349802" cy="5218146"/>
          </a:xfrm>
          <a:prstGeom prst="rect">
            <a:avLst/>
          </a:prstGeom>
        </p:spPr>
      </p:pic>
      <p:pic>
        <p:nvPicPr>
          <p:cNvPr id="8" name="Image 7" descr="Une image contenant texte, Police, capture d’écran&#10;&#10;Description générée automatiquement">
            <a:extLst>
              <a:ext uri="{FF2B5EF4-FFF2-40B4-BE49-F238E27FC236}">
                <a16:creationId xmlns:a16="http://schemas.microsoft.com/office/drawing/2014/main" id="{4AC495E6-48C6-FFE3-34EE-E2C82F95D698}"/>
              </a:ext>
            </a:extLst>
          </p:cNvPr>
          <p:cNvPicPr>
            <a:picLocks noChangeAspect="1"/>
          </p:cNvPicPr>
          <p:nvPr/>
        </p:nvPicPr>
        <p:blipFill>
          <a:blip r:embed="rId6"/>
          <a:stretch>
            <a:fillRect/>
          </a:stretch>
        </p:blipFill>
        <p:spPr>
          <a:xfrm>
            <a:off x="102862" y="2712960"/>
            <a:ext cx="11548457" cy="2186009"/>
          </a:xfrm>
          <a:prstGeom prst="rect">
            <a:avLst/>
          </a:prstGeom>
        </p:spPr>
      </p:pic>
    </p:spTree>
    <p:extLst>
      <p:ext uri="{BB962C8B-B14F-4D97-AF65-F5344CB8AC3E}">
        <p14:creationId xmlns:p14="http://schemas.microsoft.com/office/powerpoint/2010/main" val="3950843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xit" presetSubtype="0" fill="hold"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D21915B-219F-2D9E-24BF-E452BC92BE92}"/>
              </a:ext>
            </a:extLst>
          </p:cNvPr>
          <p:cNvSpPr>
            <a:spLocks noGrp="1"/>
          </p:cNvSpPr>
          <p:nvPr>
            <p:ph type="sldNum" sz="quarter" idx="12"/>
          </p:nvPr>
        </p:nvSpPr>
        <p:spPr/>
        <p:txBody>
          <a:bodyPr/>
          <a:lstStyle/>
          <a:p>
            <a:fld id="{BD2C65D9-7694-1F47-B297-D1FBCA40C39F}" type="slidenum">
              <a:rPr lang="fr-FR" smtClean="0"/>
              <a:t>33</a:t>
            </a:fld>
            <a:endParaRPr lang="fr-FR"/>
          </a:p>
        </p:txBody>
      </p:sp>
      <p:sp>
        <p:nvSpPr>
          <p:cNvPr id="3" name="ZoneTexte 2">
            <a:extLst>
              <a:ext uri="{FF2B5EF4-FFF2-40B4-BE49-F238E27FC236}">
                <a16:creationId xmlns:a16="http://schemas.microsoft.com/office/drawing/2014/main" id="{7006C939-1D00-2DC9-CAF9-89F1D237ECA3}"/>
              </a:ext>
            </a:extLst>
          </p:cNvPr>
          <p:cNvSpPr txBox="1"/>
          <p:nvPr/>
        </p:nvSpPr>
        <p:spPr>
          <a:xfrm>
            <a:off x="5560827" y="438410"/>
            <a:ext cx="6513183" cy="369332"/>
          </a:xfrm>
          <a:prstGeom prst="rect">
            <a:avLst/>
          </a:prstGeom>
          <a:noFill/>
        </p:spPr>
        <p:txBody>
          <a:bodyPr wrap="square" rtlCol="0">
            <a:spAutoFit/>
          </a:bodyPr>
          <a:lstStyle/>
          <a:p>
            <a:r>
              <a:rPr lang="fr-FR" dirty="0">
                <a:solidFill>
                  <a:srgbClr val="368C83"/>
                </a:solidFill>
                <a:latin typeface="Montserrat Medium" pitchFamily="2" charset="77"/>
              </a:rPr>
              <a:t>Messages – Controller : Affichage des messages (suite)</a:t>
            </a:r>
          </a:p>
        </p:txBody>
      </p:sp>
      <p:pic>
        <p:nvPicPr>
          <p:cNvPr id="5" name="Image 4" descr="Une image contenant Rectangle, capture d’écran, Caractère coloré, carré">
            <a:extLst>
              <a:ext uri="{FF2B5EF4-FFF2-40B4-BE49-F238E27FC236}">
                <a16:creationId xmlns:a16="http://schemas.microsoft.com/office/drawing/2014/main" id="{F120C2E1-1356-8153-33BA-FB0B00CEA864}"/>
              </a:ext>
            </a:extLst>
          </p:cNvPr>
          <p:cNvPicPr>
            <a:picLocks noChangeAspect="1"/>
          </p:cNvPicPr>
          <p:nvPr/>
        </p:nvPicPr>
        <p:blipFill>
          <a:blip r:embed="rId2"/>
          <a:stretch>
            <a:fillRect/>
          </a:stretch>
        </p:blipFill>
        <p:spPr>
          <a:xfrm>
            <a:off x="-12979" y="-15910"/>
            <a:ext cx="5022724" cy="892014"/>
          </a:xfrm>
          <a:prstGeom prst="rect">
            <a:avLst/>
          </a:prstGeom>
        </p:spPr>
      </p:pic>
      <p:pic>
        <p:nvPicPr>
          <p:cNvPr id="6" name="Image 5" descr="Une image contenant Graphique, capture d’écran, Bleu électrique, symbole&#10;&#10;Description générée automatiquement">
            <a:extLst>
              <a:ext uri="{FF2B5EF4-FFF2-40B4-BE49-F238E27FC236}">
                <a16:creationId xmlns:a16="http://schemas.microsoft.com/office/drawing/2014/main" id="{84D2C8D3-DF2F-E756-2EEC-87A3964F6F18}"/>
              </a:ext>
            </a:extLst>
          </p:cNvPr>
          <p:cNvPicPr>
            <a:picLocks noChangeAspect="1"/>
          </p:cNvPicPr>
          <p:nvPr/>
        </p:nvPicPr>
        <p:blipFill>
          <a:blip r:embed="rId3"/>
          <a:stretch>
            <a:fillRect/>
          </a:stretch>
        </p:blipFill>
        <p:spPr>
          <a:xfrm>
            <a:off x="117989" y="29901"/>
            <a:ext cx="766914" cy="766914"/>
          </a:xfrm>
          <a:prstGeom prst="rect">
            <a:avLst/>
          </a:prstGeom>
          <a:effectLst>
            <a:outerShdw blurRad="50800" dist="38100" dir="2700000" algn="tl" rotWithShape="0">
              <a:prstClr val="black">
                <a:alpha val="40000"/>
              </a:prstClr>
            </a:outerShdw>
          </a:effectLst>
        </p:spPr>
      </p:pic>
      <p:pic>
        <p:nvPicPr>
          <p:cNvPr id="7" name="Image 6" descr="Une image contenant texte, capture d’écran&#10;&#10;Description générée automatiquement">
            <a:extLst>
              <a:ext uri="{FF2B5EF4-FFF2-40B4-BE49-F238E27FC236}">
                <a16:creationId xmlns:a16="http://schemas.microsoft.com/office/drawing/2014/main" id="{9CE9DA9B-96AA-743B-3945-0951C8372155}"/>
              </a:ext>
            </a:extLst>
          </p:cNvPr>
          <p:cNvPicPr>
            <a:picLocks noChangeAspect="1"/>
          </p:cNvPicPr>
          <p:nvPr/>
        </p:nvPicPr>
        <p:blipFill>
          <a:blip r:embed="rId4"/>
          <a:stretch>
            <a:fillRect/>
          </a:stretch>
        </p:blipFill>
        <p:spPr>
          <a:xfrm>
            <a:off x="498105" y="921915"/>
            <a:ext cx="10931891" cy="5512310"/>
          </a:xfrm>
          <a:prstGeom prst="rect">
            <a:avLst/>
          </a:prstGeom>
        </p:spPr>
      </p:pic>
      <p:pic>
        <p:nvPicPr>
          <p:cNvPr id="10" name="Image 9" descr="Une image contenant texte, capture d’écran, logiciel, Police">
            <a:extLst>
              <a:ext uri="{FF2B5EF4-FFF2-40B4-BE49-F238E27FC236}">
                <a16:creationId xmlns:a16="http://schemas.microsoft.com/office/drawing/2014/main" id="{A0C559D3-DF47-9321-51EA-599F3AEBC89C}"/>
              </a:ext>
            </a:extLst>
          </p:cNvPr>
          <p:cNvPicPr>
            <a:picLocks noChangeAspect="1"/>
          </p:cNvPicPr>
          <p:nvPr/>
        </p:nvPicPr>
        <p:blipFill>
          <a:blip r:embed="rId5"/>
          <a:stretch>
            <a:fillRect/>
          </a:stretch>
        </p:blipFill>
        <p:spPr>
          <a:xfrm>
            <a:off x="498105" y="2014065"/>
            <a:ext cx="11415366" cy="3334112"/>
          </a:xfrm>
          <a:prstGeom prst="rect">
            <a:avLst/>
          </a:prstGeom>
        </p:spPr>
      </p:pic>
      <p:pic>
        <p:nvPicPr>
          <p:cNvPr id="12" name="Image 11" descr="Une image contenant texte, capture d’écran, Police, logiciel">
            <a:extLst>
              <a:ext uri="{FF2B5EF4-FFF2-40B4-BE49-F238E27FC236}">
                <a16:creationId xmlns:a16="http://schemas.microsoft.com/office/drawing/2014/main" id="{63B2E6B4-5CC4-0B27-320A-60EF6F74329F}"/>
              </a:ext>
            </a:extLst>
          </p:cNvPr>
          <p:cNvPicPr>
            <a:picLocks noChangeAspect="1"/>
          </p:cNvPicPr>
          <p:nvPr/>
        </p:nvPicPr>
        <p:blipFill>
          <a:blip r:embed="rId6"/>
          <a:stretch>
            <a:fillRect/>
          </a:stretch>
        </p:blipFill>
        <p:spPr>
          <a:xfrm>
            <a:off x="498105" y="880974"/>
            <a:ext cx="11059486" cy="5517617"/>
          </a:xfrm>
          <a:prstGeom prst="rect">
            <a:avLst/>
          </a:prstGeom>
        </p:spPr>
      </p:pic>
    </p:spTree>
    <p:extLst>
      <p:ext uri="{BB962C8B-B14F-4D97-AF65-F5344CB8AC3E}">
        <p14:creationId xmlns:p14="http://schemas.microsoft.com/office/powerpoint/2010/main" val="33545523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xit" presetSubtype="0" fill="hold"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34</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6317508" cy="369332"/>
          </a:xfrm>
          <a:prstGeom prst="rect">
            <a:avLst/>
          </a:prstGeom>
          <a:noFill/>
        </p:spPr>
        <p:txBody>
          <a:bodyPr wrap="square" rtlCol="0">
            <a:spAutoFit/>
          </a:bodyPr>
          <a:lstStyle/>
          <a:p>
            <a:r>
              <a:rPr lang="fr-FR" dirty="0">
                <a:solidFill>
                  <a:srgbClr val="368C83"/>
                </a:solidFill>
                <a:latin typeface="Montserrat Medium" pitchFamily="2" charset="77"/>
              </a:rPr>
              <a:t>Messages – Controller : Répondre à un message</a:t>
            </a:r>
          </a:p>
        </p:txBody>
      </p:sp>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3"/>
          <a:stretch>
            <a:fillRect/>
          </a:stretch>
        </p:blipFill>
        <p:spPr>
          <a:xfrm>
            <a:off x="7169276" y="0"/>
            <a:ext cx="5022724" cy="894458"/>
          </a:xfrm>
          <a:prstGeom prst="rect">
            <a:avLst/>
          </a:prstGeom>
        </p:spPr>
      </p:pic>
      <p:pic>
        <p:nvPicPr>
          <p:cNvPr id="4" name="Image 3" descr="Une image contenant Graphique, capture d’écran, Bleu électrique, symbole&#10;&#10;Description générée automatiquement">
            <a:extLst>
              <a:ext uri="{FF2B5EF4-FFF2-40B4-BE49-F238E27FC236}">
                <a16:creationId xmlns:a16="http://schemas.microsoft.com/office/drawing/2014/main" id="{CF1348D0-0434-68D1-2392-1B54BDABC093}"/>
              </a:ext>
            </a:extLst>
          </p:cNvPr>
          <p:cNvPicPr>
            <a:picLocks noChangeAspect="1"/>
          </p:cNvPicPr>
          <p:nvPr/>
        </p:nvPicPr>
        <p:blipFill>
          <a:blip r:embed="rId4"/>
          <a:stretch>
            <a:fillRect/>
          </a:stretch>
        </p:blipFill>
        <p:spPr>
          <a:xfrm>
            <a:off x="10999202" y="29901"/>
            <a:ext cx="766914" cy="766914"/>
          </a:xfrm>
          <a:prstGeom prst="rect">
            <a:avLst/>
          </a:prstGeom>
          <a:effectLst>
            <a:outerShdw blurRad="50800" dist="38100" dir="2700000" algn="tl" rotWithShape="0">
              <a:prstClr val="black">
                <a:alpha val="40000"/>
              </a:prstClr>
            </a:outerShdw>
          </a:effectLst>
        </p:spPr>
      </p:pic>
      <p:pic>
        <p:nvPicPr>
          <p:cNvPr id="15" name="Image 14" descr="Une image contenant texte, capture d’écran, Police">
            <a:extLst>
              <a:ext uri="{FF2B5EF4-FFF2-40B4-BE49-F238E27FC236}">
                <a16:creationId xmlns:a16="http://schemas.microsoft.com/office/drawing/2014/main" id="{A42CEDFB-AC8A-CD81-D2C8-33E1A0D95866}"/>
              </a:ext>
            </a:extLst>
          </p:cNvPr>
          <p:cNvPicPr>
            <a:picLocks noChangeAspect="1"/>
          </p:cNvPicPr>
          <p:nvPr/>
        </p:nvPicPr>
        <p:blipFill>
          <a:blip r:embed="rId5"/>
          <a:stretch>
            <a:fillRect/>
          </a:stretch>
        </p:blipFill>
        <p:spPr>
          <a:xfrm>
            <a:off x="425884" y="2347292"/>
            <a:ext cx="11102021" cy="2749321"/>
          </a:xfrm>
          <a:prstGeom prst="rect">
            <a:avLst/>
          </a:prstGeom>
        </p:spPr>
      </p:pic>
      <p:pic>
        <p:nvPicPr>
          <p:cNvPr id="17" name="Image 16" descr="Une image contenant texte, capture d’écran, Police, logiciel">
            <a:extLst>
              <a:ext uri="{FF2B5EF4-FFF2-40B4-BE49-F238E27FC236}">
                <a16:creationId xmlns:a16="http://schemas.microsoft.com/office/drawing/2014/main" id="{3B9113E9-95AA-3A5D-50E0-11B43A0D00E1}"/>
              </a:ext>
            </a:extLst>
          </p:cNvPr>
          <p:cNvPicPr>
            <a:picLocks noChangeAspect="1"/>
          </p:cNvPicPr>
          <p:nvPr/>
        </p:nvPicPr>
        <p:blipFill>
          <a:blip r:embed="rId6"/>
          <a:stretch>
            <a:fillRect/>
          </a:stretch>
        </p:blipFill>
        <p:spPr>
          <a:xfrm>
            <a:off x="973258" y="1453397"/>
            <a:ext cx="10025944" cy="3763585"/>
          </a:xfrm>
          <a:prstGeom prst="rect">
            <a:avLst/>
          </a:prstGeom>
        </p:spPr>
      </p:pic>
      <p:pic>
        <p:nvPicPr>
          <p:cNvPr id="19" name="Image 18" descr="Une image contenant texte, capture d’écran, logiciel">
            <a:extLst>
              <a:ext uri="{FF2B5EF4-FFF2-40B4-BE49-F238E27FC236}">
                <a16:creationId xmlns:a16="http://schemas.microsoft.com/office/drawing/2014/main" id="{81829AB3-7183-436D-E82B-EB9D9B81A293}"/>
              </a:ext>
            </a:extLst>
          </p:cNvPr>
          <p:cNvPicPr>
            <a:picLocks noChangeAspect="1"/>
          </p:cNvPicPr>
          <p:nvPr/>
        </p:nvPicPr>
        <p:blipFill>
          <a:blip r:embed="rId7"/>
          <a:stretch>
            <a:fillRect/>
          </a:stretch>
        </p:blipFill>
        <p:spPr>
          <a:xfrm>
            <a:off x="1192798" y="1230114"/>
            <a:ext cx="9124658" cy="4670956"/>
          </a:xfrm>
          <a:prstGeom prst="rect">
            <a:avLst/>
          </a:prstGeom>
        </p:spPr>
      </p:pic>
    </p:spTree>
    <p:extLst>
      <p:ext uri="{BB962C8B-B14F-4D97-AF65-F5344CB8AC3E}">
        <p14:creationId xmlns:p14="http://schemas.microsoft.com/office/powerpoint/2010/main" val="42770116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xit" presetSubtype="0" fill="hold" nodeType="withEffect">
                                  <p:stCondLst>
                                    <p:cond delay="0"/>
                                  </p:stCondLst>
                                  <p:childTnLst>
                                    <p:animEffect transition="out" filter="fade">
                                      <p:cBhvr>
                                        <p:cTn id="9" dur="500"/>
                                        <p:tgtEl>
                                          <p:spTgt spid="15"/>
                                        </p:tgtEl>
                                      </p:cBhvr>
                                    </p:animEffect>
                                    <p:set>
                                      <p:cBhvr>
                                        <p:cTn id="10" dur="1" fill="hold">
                                          <p:stCondLst>
                                            <p:cond delay="499"/>
                                          </p:stCondLst>
                                        </p:cTn>
                                        <p:tgtEl>
                                          <p:spTgt spid="1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xit" presetSubtype="0" fill="hold" nodeType="withEffect">
                                  <p:stCondLst>
                                    <p:cond delay="0"/>
                                  </p:stCondLst>
                                  <p:childTnLst>
                                    <p:animEffect transition="out" filter="fade">
                                      <p:cBhvr>
                                        <p:cTn id="17" dur="500"/>
                                        <p:tgtEl>
                                          <p:spTgt spid="17"/>
                                        </p:tgtEl>
                                      </p:cBhvr>
                                    </p:animEffect>
                                    <p:set>
                                      <p:cBhvr>
                                        <p:cTn id="18"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41971B0-279B-02B9-AC7A-418F5FEFE350}"/>
              </a:ext>
            </a:extLst>
          </p:cNvPr>
          <p:cNvSpPr>
            <a:spLocks noGrp="1"/>
          </p:cNvSpPr>
          <p:nvPr>
            <p:ph type="sldNum" sz="quarter" idx="12"/>
          </p:nvPr>
        </p:nvSpPr>
        <p:spPr/>
        <p:txBody>
          <a:bodyPr/>
          <a:lstStyle/>
          <a:p>
            <a:fld id="{BD2C65D9-7694-1F47-B297-D1FBCA40C39F}" type="slidenum">
              <a:rPr lang="fr-FR" smtClean="0"/>
              <a:pPr/>
              <a:t>35</a:t>
            </a:fld>
            <a:endParaRPr lang="fr-FR" dirty="0"/>
          </a:p>
        </p:txBody>
      </p:sp>
      <p:sp>
        <p:nvSpPr>
          <p:cNvPr id="3" name="ZoneTexte 2">
            <a:extLst>
              <a:ext uri="{FF2B5EF4-FFF2-40B4-BE49-F238E27FC236}">
                <a16:creationId xmlns:a16="http://schemas.microsoft.com/office/drawing/2014/main" id="{9B13E7B7-97DD-96E0-93C3-B2312CE53CC8}"/>
              </a:ext>
            </a:extLst>
          </p:cNvPr>
          <p:cNvSpPr txBox="1"/>
          <p:nvPr/>
        </p:nvSpPr>
        <p:spPr>
          <a:xfrm>
            <a:off x="3187995" y="2644170"/>
            <a:ext cx="5860312" cy="1569660"/>
          </a:xfrm>
          <a:prstGeom prst="rect">
            <a:avLst/>
          </a:prstGeom>
          <a:noFill/>
        </p:spPr>
        <p:txBody>
          <a:bodyPr wrap="square" rtlCol="0">
            <a:spAutoFit/>
          </a:bodyPr>
          <a:lstStyle/>
          <a:p>
            <a:r>
              <a:rPr lang="fr-FR" sz="9600" dirty="0">
                <a:solidFill>
                  <a:srgbClr val="368C83"/>
                </a:solidFill>
                <a:latin typeface="Pacifico" panose="00000500000000000000" pitchFamily="2" charset="0"/>
              </a:rPr>
              <a:t>Conclusion</a:t>
            </a:r>
          </a:p>
        </p:txBody>
      </p:sp>
    </p:spTree>
    <p:extLst>
      <p:ext uri="{BB962C8B-B14F-4D97-AF65-F5344CB8AC3E}">
        <p14:creationId xmlns:p14="http://schemas.microsoft.com/office/powerpoint/2010/main" val="16664914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41971B0-279B-02B9-AC7A-418F5FEFE350}"/>
              </a:ext>
            </a:extLst>
          </p:cNvPr>
          <p:cNvSpPr>
            <a:spLocks noGrp="1"/>
          </p:cNvSpPr>
          <p:nvPr>
            <p:ph type="sldNum" sz="quarter" idx="12"/>
          </p:nvPr>
        </p:nvSpPr>
        <p:spPr/>
        <p:txBody>
          <a:bodyPr/>
          <a:lstStyle/>
          <a:p>
            <a:fld id="{BD2C65D9-7694-1F47-B297-D1FBCA40C39F}" type="slidenum">
              <a:rPr lang="fr-FR" smtClean="0"/>
              <a:pPr/>
              <a:t>36</a:t>
            </a:fld>
            <a:endParaRPr lang="fr-FR" dirty="0"/>
          </a:p>
        </p:txBody>
      </p:sp>
      <p:sp>
        <p:nvSpPr>
          <p:cNvPr id="3" name="ZoneTexte 2">
            <a:extLst>
              <a:ext uri="{FF2B5EF4-FFF2-40B4-BE49-F238E27FC236}">
                <a16:creationId xmlns:a16="http://schemas.microsoft.com/office/drawing/2014/main" id="{9B13E7B7-97DD-96E0-93C3-B2312CE53CC8}"/>
              </a:ext>
            </a:extLst>
          </p:cNvPr>
          <p:cNvSpPr txBox="1"/>
          <p:nvPr/>
        </p:nvSpPr>
        <p:spPr>
          <a:xfrm>
            <a:off x="3590260" y="2644170"/>
            <a:ext cx="4299098" cy="1569660"/>
          </a:xfrm>
          <a:prstGeom prst="rect">
            <a:avLst/>
          </a:prstGeom>
          <a:noFill/>
        </p:spPr>
        <p:txBody>
          <a:bodyPr wrap="square" rtlCol="0">
            <a:spAutoFit/>
          </a:bodyPr>
          <a:lstStyle/>
          <a:p>
            <a:r>
              <a:rPr lang="fr-FR" sz="9600" dirty="0">
                <a:solidFill>
                  <a:srgbClr val="368C83"/>
                </a:solidFill>
                <a:latin typeface="Pacifico" panose="00000500000000000000" pitchFamily="2" charset="0"/>
              </a:rPr>
              <a:t>Merci !</a:t>
            </a:r>
          </a:p>
        </p:txBody>
      </p:sp>
    </p:spTree>
    <p:extLst>
      <p:ext uri="{BB962C8B-B14F-4D97-AF65-F5344CB8AC3E}">
        <p14:creationId xmlns:p14="http://schemas.microsoft.com/office/powerpoint/2010/main" val="3944014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7757448"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4</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3674404" cy="369332"/>
          </a:xfrm>
          <a:prstGeom prst="rect">
            <a:avLst/>
          </a:prstGeom>
          <a:noFill/>
        </p:spPr>
        <p:txBody>
          <a:bodyPr wrap="none" rtlCol="0">
            <a:spAutoFit/>
          </a:bodyPr>
          <a:lstStyle/>
          <a:p>
            <a:r>
              <a:rPr lang="fr-FR" dirty="0" err="1">
                <a:solidFill>
                  <a:srgbClr val="368C83"/>
                </a:solidFill>
                <a:latin typeface="Montserrat Medium" pitchFamily="2" charset="77"/>
              </a:rPr>
              <a:t>Technical</a:t>
            </a:r>
            <a:r>
              <a:rPr lang="fr-FR" dirty="0">
                <a:solidFill>
                  <a:srgbClr val="368C83"/>
                </a:solidFill>
                <a:latin typeface="Montserrat Medium" pitchFamily="2" charset="77"/>
              </a:rPr>
              <a:t> </a:t>
            </a:r>
            <a:r>
              <a:rPr lang="fr-FR" dirty="0" err="1">
                <a:solidFill>
                  <a:srgbClr val="368C83"/>
                </a:solidFill>
                <a:latin typeface="Montserrat Medium" pitchFamily="2" charset="77"/>
              </a:rPr>
              <a:t>needs</a:t>
            </a:r>
            <a:r>
              <a:rPr lang="fr-FR" dirty="0">
                <a:solidFill>
                  <a:srgbClr val="368C83"/>
                </a:solidFill>
                <a:latin typeface="Montserrat Medium" pitchFamily="2" charset="77"/>
              </a:rPr>
              <a:t> &amp; </a:t>
            </a:r>
            <a:r>
              <a:rPr lang="fr-FR" dirty="0" err="1">
                <a:solidFill>
                  <a:srgbClr val="368C83"/>
                </a:solidFill>
                <a:latin typeface="Montserrat Medium" pitchFamily="2" charset="77"/>
              </a:rPr>
              <a:t>constraints</a:t>
            </a:r>
            <a:endParaRPr lang="fr-FR" dirty="0">
              <a:solidFill>
                <a:srgbClr val="368C83"/>
              </a:solidFill>
              <a:latin typeface="Montserrat Medium" pitchFamily="2" charset="77"/>
            </a:endParaRPr>
          </a:p>
        </p:txBody>
      </p:sp>
      <p:pic>
        <p:nvPicPr>
          <p:cNvPr id="7" name="Image 6">
            <a:extLst>
              <a:ext uri="{FF2B5EF4-FFF2-40B4-BE49-F238E27FC236}">
                <a16:creationId xmlns:a16="http://schemas.microsoft.com/office/drawing/2014/main" id="{A73B57B6-4C46-256C-4A6C-F787EB9D0A64}"/>
              </a:ext>
            </a:extLst>
          </p:cNvPr>
          <p:cNvPicPr>
            <a:picLocks noChangeAspect="1"/>
          </p:cNvPicPr>
          <p:nvPr/>
        </p:nvPicPr>
        <p:blipFill>
          <a:blip r:embed="rId4"/>
          <a:stretch>
            <a:fillRect/>
          </a:stretch>
        </p:blipFill>
        <p:spPr>
          <a:xfrm>
            <a:off x="7987494" y="1156745"/>
            <a:ext cx="3263528" cy="2709268"/>
          </a:xfrm>
          <a:prstGeom prst="rect">
            <a:avLst/>
          </a:prstGeom>
        </p:spPr>
      </p:pic>
      <p:pic>
        <p:nvPicPr>
          <p:cNvPr id="9" name="Image 8">
            <a:extLst>
              <a:ext uri="{FF2B5EF4-FFF2-40B4-BE49-F238E27FC236}">
                <a16:creationId xmlns:a16="http://schemas.microsoft.com/office/drawing/2014/main" id="{29310CC9-76CC-DF63-DAF3-949861BB03F0}"/>
              </a:ext>
            </a:extLst>
          </p:cNvPr>
          <p:cNvPicPr>
            <a:picLocks noChangeAspect="1"/>
          </p:cNvPicPr>
          <p:nvPr/>
        </p:nvPicPr>
        <p:blipFill>
          <a:blip r:embed="rId5"/>
          <a:stretch>
            <a:fillRect/>
          </a:stretch>
        </p:blipFill>
        <p:spPr>
          <a:xfrm>
            <a:off x="6538625" y="2009261"/>
            <a:ext cx="3059632" cy="1849451"/>
          </a:xfrm>
          <a:prstGeom prst="rect">
            <a:avLst/>
          </a:prstGeom>
        </p:spPr>
      </p:pic>
      <p:pic>
        <p:nvPicPr>
          <p:cNvPr id="5" name="Image 4" descr="Une image contenant croquis, clipart, symbole, conception&#10;&#10;Description générée automatiquement">
            <a:extLst>
              <a:ext uri="{FF2B5EF4-FFF2-40B4-BE49-F238E27FC236}">
                <a16:creationId xmlns:a16="http://schemas.microsoft.com/office/drawing/2014/main" id="{46EC4E86-E282-DF97-C1BF-E59E49128504}"/>
              </a:ext>
            </a:extLst>
          </p:cNvPr>
          <p:cNvPicPr>
            <a:picLocks noChangeAspect="1"/>
          </p:cNvPicPr>
          <p:nvPr/>
        </p:nvPicPr>
        <p:blipFill>
          <a:blip r:embed="rId6"/>
          <a:stretch>
            <a:fillRect/>
          </a:stretch>
        </p:blipFill>
        <p:spPr>
          <a:xfrm>
            <a:off x="7350678" y="2125270"/>
            <a:ext cx="1410473" cy="1410473"/>
          </a:xfrm>
          <a:prstGeom prst="rect">
            <a:avLst/>
          </a:prstGeom>
        </p:spPr>
      </p:pic>
      <p:pic>
        <p:nvPicPr>
          <p:cNvPr id="15" name="Image 14">
            <a:extLst>
              <a:ext uri="{FF2B5EF4-FFF2-40B4-BE49-F238E27FC236}">
                <a16:creationId xmlns:a16="http://schemas.microsoft.com/office/drawing/2014/main" id="{14B71238-1082-0F87-8EE7-325CF4111576}"/>
              </a:ext>
            </a:extLst>
          </p:cNvPr>
          <p:cNvPicPr>
            <a:picLocks noChangeAspect="1"/>
          </p:cNvPicPr>
          <p:nvPr/>
        </p:nvPicPr>
        <p:blipFill>
          <a:blip r:embed="rId7"/>
          <a:stretch>
            <a:fillRect/>
          </a:stretch>
        </p:blipFill>
        <p:spPr>
          <a:xfrm>
            <a:off x="9887981" y="2549743"/>
            <a:ext cx="950725" cy="1308969"/>
          </a:xfrm>
          <a:prstGeom prst="rect">
            <a:avLst/>
          </a:prstGeom>
        </p:spPr>
      </p:pic>
      <p:pic>
        <p:nvPicPr>
          <p:cNvPr id="16" name="Image 15">
            <a:extLst>
              <a:ext uri="{FF2B5EF4-FFF2-40B4-BE49-F238E27FC236}">
                <a16:creationId xmlns:a16="http://schemas.microsoft.com/office/drawing/2014/main" id="{327CC569-9377-C7AA-37FE-5CDADF9E083A}"/>
              </a:ext>
            </a:extLst>
          </p:cNvPr>
          <p:cNvPicPr>
            <a:picLocks noChangeAspect="1"/>
          </p:cNvPicPr>
          <p:nvPr/>
        </p:nvPicPr>
        <p:blipFill>
          <a:blip r:embed="rId8"/>
          <a:stretch>
            <a:fillRect/>
          </a:stretch>
        </p:blipFill>
        <p:spPr>
          <a:xfrm>
            <a:off x="10539396" y="2938049"/>
            <a:ext cx="536634" cy="920663"/>
          </a:xfrm>
          <a:prstGeom prst="rect">
            <a:avLst/>
          </a:prstGeom>
        </p:spPr>
      </p:pic>
      <p:sp>
        <p:nvSpPr>
          <p:cNvPr id="17" name="ZoneTexte 16">
            <a:extLst>
              <a:ext uri="{FF2B5EF4-FFF2-40B4-BE49-F238E27FC236}">
                <a16:creationId xmlns:a16="http://schemas.microsoft.com/office/drawing/2014/main" id="{3152C117-C682-3586-BB4C-5389F43BEFA7}"/>
              </a:ext>
            </a:extLst>
          </p:cNvPr>
          <p:cNvSpPr txBox="1"/>
          <p:nvPr/>
        </p:nvSpPr>
        <p:spPr>
          <a:xfrm>
            <a:off x="509045" y="1790692"/>
            <a:ext cx="4224318" cy="769441"/>
          </a:xfrm>
          <a:prstGeom prst="rect">
            <a:avLst/>
          </a:prstGeom>
          <a:noFill/>
        </p:spPr>
        <p:txBody>
          <a:bodyPr wrap="square" rtlCol="0">
            <a:spAutoFit/>
          </a:bodyPr>
          <a:lstStyle/>
          <a:p>
            <a:r>
              <a:rPr lang="fr-FR" sz="4400" dirty="0" err="1">
                <a:latin typeface="Montserrat Medium" pitchFamily="2" charset="77"/>
              </a:rPr>
              <a:t>Website</a:t>
            </a:r>
            <a:endParaRPr lang="fr-FR" sz="4400" dirty="0">
              <a:latin typeface="Montserrat Medium" pitchFamily="2" charset="77"/>
            </a:endParaRPr>
          </a:p>
        </p:txBody>
      </p:sp>
      <p:sp>
        <p:nvSpPr>
          <p:cNvPr id="20" name="ZoneTexte 19">
            <a:extLst>
              <a:ext uri="{FF2B5EF4-FFF2-40B4-BE49-F238E27FC236}">
                <a16:creationId xmlns:a16="http://schemas.microsoft.com/office/drawing/2014/main" id="{BFE117A3-9B2E-4340-B934-97B6AA9A3B6C}"/>
              </a:ext>
            </a:extLst>
          </p:cNvPr>
          <p:cNvSpPr txBox="1"/>
          <p:nvPr/>
        </p:nvSpPr>
        <p:spPr>
          <a:xfrm>
            <a:off x="600876" y="4120396"/>
            <a:ext cx="3166251" cy="769441"/>
          </a:xfrm>
          <a:prstGeom prst="rect">
            <a:avLst/>
          </a:prstGeom>
          <a:noFill/>
        </p:spPr>
        <p:txBody>
          <a:bodyPr wrap="square" rtlCol="0">
            <a:spAutoFit/>
          </a:bodyPr>
          <a:lstStyle/>
          <a:p>
            <a:r>
              <a:rPr lang="fr-FR" sz="4400" dirty="0" err="1">
                <a:latin typeface="Montserrat Medium" pitchFamily="2" charset="77"/>
              </a:rPr>
              <a:t>Inform</a:t>
            </a:r>
            <a:endParaRPr lang="fr-FR" sz="4400" dirty="0">
              <a:latin typeface="Montserrat Medium" pitchFamily="2" charset="77"/>
            </a:endParaRPr>
          </a:p>
        </p:txBody>
      </p:sp>
      <p:sp>
        <p:nvSpPr>
          <p:cNvPr id="21" name="ZoneTexte 20">
            <a:extLst>
              <a:ext uri="{FF2B5EF4-FFF2-40B4-BE49-F238E27FC236}">
                <a16:creationId xmlns:a16="http://schemas.microsoft.com/office/drawing/2014/main" id="{8CBCE1CB-74FA-291F-E17D-3D90AF1CD3D8}"/>
              </a:ext>
            </a:extLst>
          </p:cNvPr>
          <p:cNvSpPr txBox="1"/>
          <p:nvPr/>
        </p:nvSpPr>
        <p:spPr>
          <a:xfrm>
            <a:off x="2988478" y="3388415"/>
            <a:ext cx="2162772" cy="646331"/>
          </a:xfrm>
          <a:prstGeom prst="rect">
            <a:avLst/>
          </a:prstGeom>
          <a:noFill/>
        </p:spPr>
        <p:txBody>
          <a:bodyPr wrap="square" rtlCol="0">
            <a:spAutoFit/>
          </a:bodyPr>
          <a:lstStyle/>
          <a:p>
            <a:r>
              <a:rPr lang="fr-FR" sz="3600" dirty="0" err="1">
                <a:latin typeface="Montserrat Medium" pitchFamily="2" charset="77"/>
              </a:rPr>
              <a:t>Discuss</a:t>
            </a:r>
            <a:endParaRPr lang="fr-FR" sz="3600" dirty="0">
              <a:latin typeface="Montserrat Medium" pitchFamily="2" charset="77"/>
            </a:endParaRPr>
          </a:p>
        </p:txBody>
      </p:sp>
      <p:sp>
        <p:nvSpPr>
          <p:cNvPr id="22" name="ZoneTexte 21">
            <a:extLst>
              <a:ext uri="{FF2B5EF4-FFF2-40B4-BE49-F238E27FC236}">
                <a16:creationId xmlns:a16="http://schemas.microsoft.com/office/drawing/2014/main" id="{50A2AE57-0FC5-4588-2DD5-8773570D6447}"/>
              </a:ext>
            </a:extLst>
          </p:cNvPr>
          <p:cNvSpPr txBox="1"/>
          <p:nvPr/>
        </p:nvSpPr>
        <p:spPr>
          <a:xfrm>
            <a:off x="940978" y="2790965"/>
            <a:ext cx="1883849" cy="830997"/>
          </a:xfrm>
          <a:prstGeom prst="rect">
            <a:avLst/>
          </a:prstGeom>
          <a:noFill/>
        </p:spPr>
        <p:txBody>
          <a:bodyPr wrap="none" rtlCol="0">
            <a:spAutoFit/>
          </a:bodyPr>
          <a:lstStyle/>
          <a:p>
            <a:r>
              <a:rPr lang="fr-FR" sz="4800" dirty="0">
                <a:latin typeface="Montserrat Medium" pitchFamily="2" charset="77"/>
              </a:rPr>
              <a:t>Actor</a:t>
            </a:r>
          </a:p>
        </p:txBody>
      </p:sp>
      <p:sp>
        <p:nvSpPr>
          <p:cNvPr id="23" name="ZoneTexte 22">
            <a:extLst>
              <a:ext uri="{FF2B5EF4-FFF2-40B4-BE49-F238E27FC236}">
                <a16:creationId xmlns:a16="http://schemas.microsoft.com/office/drawing/2014/main" id="{511959D1-EB1F-126B-81E2-B8E20F8455B6}"/>
              </a:ext>
            </a:extLst>
          </p:cNvPr>
          <p:cNvSpPr txBox="1"/>
          <p:nvPr/>
        </p:nvSpPr>
        <p:spPr>
          <a:xfrm>
            <a:off x="6082748" y="3923146"/>
            <a:ext cx="2688557" cy="369332"/>
          </a:xfrm>
          <a:prstGeom prst="rect">
            <a:avLst/>
          </a:prstGeom>
          <a:noFill/>
        </p:spPr>
        <p:txBody>
          <a:bodyPr wrap="none" rtlCol="0">
            <a:spAutoFit/>
          </a:bodyPr>
          <a:lstStyle/>
          <a:p>
            <a:r>
              <a:rPr lang="fr-FR" dirty="0" err="1"/>
              <a:t>Technology</a:t>
            </a:r>
            <a:r>
              <a:rPr lang="fr-FR" dirty="0"/>
              <a:t> </a:t>
            </a:r>
            <a:r>
              <a:rPr lang="fr-FR" dirty="0" err="1"/>
              <a:t>used</a:t>
            </a:r>
            <a:r>
              <a:rPr lang="fr-FR" dirty="0"/>
              <a:t> (scalable)</a:t>
            </a:r>
          </a:p>
        </p:txBody>
      </p:sp>
      <p:pic>
        <p:nvPicPr>
          <p:cNvPr id="8" name="Image 7" descr="Une image contenant Graphique, rouge, orange, conception&#10;&#10;Description générée automatiquement">
            <a:extLst>
              <a:ext uri="{FF2B5EF4-FFF2-40B4-BE49-F238E27FC236}">
                <a16:creationId xmlns:a16="http://schemas.microsoft.com/office/drawing/2014/main" id="{0A39065D-0781-7F45-C199-8EB476CE3F99}"/>
              </a:ext>
            </a:extLst>
          </p:cNvPr>
          <p:cNvPicPr>
            <a:picLocks noChangeAspect="1"/>
          </p:cNvPicPr>
          <p:nvPr/>
        </p:nvPicPr>
        <p:blipFill>
          <a:blip r:embed="rId9"/>
          <a:stretch>
            <a:fillRect/>
          </a:stretch>
        </p:blipFill>
        <p:spPr>
          <a:xfrm>
            <a:off x="6018063" y="4301648"/>
            <a:ext cx="960250" cy="960250"/>
          </a:xfrm>
          <a:prstGeom prst="rect">
            <a:avLst/>
          </a:prstGeom>
        </p:spPr>
      </p:pic>
      <p:pic>
        <p:nvPicPr>
          <p:cNvPr id="11" name="Image 10" descr="Une image contenant capture d’écran, Graphique, logo, symbole&#10;&#10;Description générée automatiquement">
            <a:extLst>
              <a:ext uri="{FF2B5EF4-FFF2-40B4-BE49-F238E27FC236}">
                <a16:creationId xmlns:a16="http://schemas.microsoft.com/office/drawing/2014/main" id="{06BA1287-7B3C-081F-C91E-6C6E3C541BE6}"/>
              </a:ext>
            </a:extLst>
          </p:cNvPr>
          <p:cNvPicPr>
            <a:picLocks noChangeAspect="1"/>
          </p:cNvPicPr>
          <p:nvPr/>
        </p:nvPicPr>
        <p:blipFill>
          <a:blip r:embed="rId10"/>
          <a:stretch>
            <a:fillRect/>
          </a:stretch>
        </p:blipFill>
        <p:spPr>
          <a:xfrm>
            <a:off x="7414741" y="4283871"/>
            <a:ext cx="1009480" cy="1009480"/>
          </a:xfrm>
          <a:prstGeom prst="rect">
            <a:avLst/>
          </a:prstGeom>
        </p:spPr>
      </p:pic>
      <p:pic>
        <p:nvPicPr>
          <p:cNvPr id="13" name="Image 12" descr="Une image contenant jaune, symbole, Rectangle, Graphique&#10;&#10;Description générée automatiquement">
            <a:extLst>
              <a:ext uri="{FF2B5EF4-FFF2-40B4-BE49-F238E27FC236}">
                <a16:creationId xmlns:a16="http://schemas.microsoft.com/office/drawing/2014/main" id="{E8797AF8-5588-B73C-1CC2-D57D5C0B7DFF}"/>
              </a:ext>
            </a:extLst>
          </p:cNvPr>
          <p:cNvPicPr>
            <a:picLocks noChangeAspect="1"/>
          </p:cNvPicPr>
          <p:nvPr/>
        </p:nvPicPr>
        <p:blipFill>
          <a:blip r:embed="rId11"/>
          <a:stretch>
            <a:fillRect/>
          </a:stretch>
        </p:blipFill>
        <p:spPr>
          <a:xfrm>
            <a:off x="8893307" y="4316138"/>
            <a:ext cx="960250" cy="960250"/>
          </a:xfrm>
          <a:prstGeom prst="rect">
            <a:avLst/>
          </a:prstGeom>
        </p:spPr>
      </p:pic>
      <p:pic>
        <p:nvPicPr>
          <p:cNvPr id="18" name="Image 17" descr="Une image contenant Graphique, graphisme, Police, logo&#10;&#10;Description générée automatiquement">
            <a:extLst>
              <a:ext uri="{FF2B5EF4-FFF2-40B4-BE49-F238E27FC236}">
                <a16:creationId xmlns:a16="http://schemas.microsoft.com/office/drawing/2014/main" id="{3BC67D51-4ACD-5719-5F78-7345FEA686BC}"/>
              </a:ext>
            </a:extLst>
          </p:cNvPr>
          <p:cNvPicPr>
            <a:picLocks noChangeAspect="1"/>
          </p:cNvPicPr>
          <p:nvPr/>
        </p:nvPicPr>
        <p:blipFill>
          <a:blip r:embed="rId12"/>
          <a:stretch>
            <a:fillRect/>
          </a:stretch>
        </p:blipFill>
        <p:spPr>
          <a:xfrm>
            <a:off x="5960940" y="5113237"/>
            <a:ext cx="1158049" cy="1158049"/>
          </a:xfrm>
          <a:prstGeom prst="rect">
            <a:avLst/>
          </a:prstGeom>
        </p:spPr>
      </p:pic>
      <p:pic>
        <p:nvPicPr>
          <p:cNvPr id="24" name="Image 23" descr="Une image contenant logo, Police, symbole, cercle&#10;&#10;Description générée automatiquement">
            <a:extLst>
              <a:ext uri="{FF2B5EF4-FFF2-40B4-BE49-F238E27FC236}">
                <a16:creationId xmlns:a16="http://schemas.microsoft.com/office/drawing/2014/main" id="{C4B1813A-E2E1-430C-7693-77DEDD4CB123}"/>
              </a:ext>
            </a:extLst>
          </p:cNvPr>
          <p:cNvPicPr>
            <a:picLocks noChangeAspect="1"/>
          </p:cNvPicPr>
          <p:nvPr/>
        </p:nvPicPr>
        <p:blipFill>
          <a:blip r:embed="rId13"/>
          <a:stretch>
            <a:fillRect/>
          </a:stretch>
        </p:blipFill>
        <p:spPr>
          <a:xfrm>
            <a:off x="7400423" y="5397056"/>
            <a:ext cx="1156031" cy="612335"/>
          </a:xfrm>
          <a:prstGeom prst="rect">
            <a:avLst/>
          </a:prstGeom>
        </p:spPr>
      </p:pic>
      <p:pic>
        <p:nvPicPr>
          <p:cNvPr id="12" name="Image 11" descr="Une image contenant logo, symbole, Bleu électrique, Police&#10;&#10;Description générée automatiquement">
            <a:extLst>
              <a:ext uri="{FF2B5EF4-FFF2-40B4-BE49-F238E27FC236}">
                <a16:creationId xmlns:a16="http://schemas.microsoft.com/office/drawing/2014/main" id="{460F5D86-106D-4101-75A7-9F327A66C6D2}"/>
              </a:ext>
            </a:extLst>
          </p:cNvPr>
          <p:cNvPicPr>
            <a:picLocks noChangeAspect="1"/>
          </p:cNvPicPr>
          <p:nvPr/>
        </p:nvPicPr>
        <p:blipFill>
          <a:blip r:embed="rId14"/>
          <a:stretch>
            <a:fillRect/>
          </a:stretch>
        </p:blipFill>
        <p:spPr>
          <a:xfrm>
            <a:off x="10229479" y="4348037"/>
            <a:ext cx="1009480" cy="1009478"/>
          </a:xfrm>
          <a:prstGeom prst="rect">
            <a:avLst/>
          </a:prstGeom>
        </p:spPr>
      </p:pic>
      <p:pic>
        <p:nvPicPr>
          <p:cNvPr id="19" name="Image 18" descr="Une image contenant Police, logo, Graphique, blanc&#10;&#10;Description générée automatiquement">
            <a:extLst>
              <a:ext uri="{FF2B5EF4-FFF2-40B4-BE49-F238E27FC236}">
                <a16:creationId xmlns:a16="http://schemas.microsoft.com/office/drawing/2014/main" id="{5E0D4F5E-C10D-BB06-30F3-D7A2712FB84B}"/>
              </a:ext>
            </a:extLst>
          </p:cNvPr>
          <p:cNvPicPr>
            <a:picLocks noChangeAspect="1"/>
          </p:cNvPicPr>
          <p:nvPr/>
        </p:nvPicPr>
        <p:blipFill>
          <a:blip r:embed="rId15"/>
          <a:stretch>
            <a:fillRect/>
          </a:stretch>
        </p:blipFill>
        <p:spPr>
          <a:xfrm>
            <a:off x="9853557" y="5247472"/>
            <a:ext cx="1339997" cy="891707"/>
          </a:xfrm>
          <a:prstGeom prst="rect">
            <a:avLst/>
          </a:prstGeom>
        </p:spPr>
      </p:pic>
      <p:pic>
        <p:nvPicPr>
          <p:cNvPr id="4" name="Image 3" descr="Une image contenant Rectangle, capture d’écran, Caractère coloré, carré">
            <a:extLst>
              <a:ext uri="{FF2B5EF4-FFF2-40B4-BE49-F238E27FC236}">
                <a16:creationId xmlns:a16="http://schemas.microsoft.com/office/drawing/2014/main" id="{F5F1BA02-67AB-94E7-9D08-68D487700278}"/>
              </a:ext>
            </a:extLst>
          </p:cNvPr>
          <p:cNvPicPr>
            <a:picLocks noChangeAspect="1"/>
          </p:cNvPicPr>
          <p:nvPr/>
        </p:nvPicPr>
        <p:blipFill>
          <a:blip r:embed="rId16"/>
          <a:stretch>
            <a:fillRect/>
          </a:stretch>
        </p:blipFill>
        <p:spPr>
          <a:xfrm>
            <a:off x="-12979" y="-15910"/>
            <a:ext cx="5022724" cy="892014"/>
          </a:xfrm>
          <a:prstGeom prst="rect">
            <a:avLst/>
          </a:prstGeom>
        </p:spPr>
      </p:pic>
    </p:spTree>
    <p:extLst>
      <p:ext uri="{BB962C8B-B14F-4D97-AF65-F5344CB8AC3E}">
        <p14:creationId xmlns:p14="http://schemas.microsoft.com/office/powerpoint/2010/main" val="25485584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23" presetClass="entr" presetSubtype="16"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anim calcmode="lin" valueType="num">
                                      <p:cBhvr>
                                        <p:cTn id="44" dur="500" fill="hold"/>
                                        <p:tgtEl>
                                          <p:spTgt spid="5"/>
                                        </p:tgtEl>
                                        <p:attrNameLst>
                                          <p:attrName>ppt_w</p:attrName>
                                        </p:attrNameLst>
                                      </p:cBhvr>
                                      <p:tavLst>
                                        <p:tav tm="0">
                                          <p:val>
                                            <p:fltVal val="0"/>
                                          </p:val>
                                        </p:tav>
                                        <p:tav tm="100000">
                                          <p:val>
                                            <p:strVal val="#ppt_w"/>
                                          </p:val>
                                        </p:tav>
                                      </p:tavLst>
                                    </p:anim>
                                    <p:anim calcmode="lin" valueType="num">
                                      <p:cBhvr>
                                        <p:cTn id="45"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par>
                                <p:cTn id="51" presetID="10" presetClass="entr" presetSubtype="0" fill="hold" nodeType="with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childTnLst>
                          </p:cTn>
                        </p:par>
                        <p:par>
                          <p:cTn id="54" fill="hold">
                            <p:stCondLst>
                              <p:cond delay="500"/>
                            </p:stCondLst>
                            <p:childTnLst>
                              <p:par>
                                <p:cTn id="55" presetID="10" presetClass="entr" presetSubtype="0" fill="hold" nodeType="after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childTnLst>
                          </p:cTn>
                        </p:par>
                        <p:par>
                          <p:cTn id="58" fill="hold">
                            <p:stCondLst>
                              <p:cond delay="1000"/>
                            </p:stCondLst>
                            <p:childTnLst>
                              <p:par>
                                <p:cTn id="59" presetID="10" presetClass="entr" presetSubtype="0" fill="hold" nodeType="after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childTnLst>
                          </p:cTn>
                        </p:par>
                        <p:par>
                          <p:cTn id="62" fill="hold">
                            <p:stCondLst>
                              <p:cond delay="1500"/>
                            </p:stCondLst>
                            <p:childTnLst>
                              <p:par>
                                <p:cTn id="63" presetID="10" presetClass="entr" presetSubtype="0" fill="hold" nodeType="after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childTnLst>
                          </p:cTn>
                        </p:par>
                        <p:par>
                          <p:cTn id="66" fill="hold">
                            <p:stCondLst>
                              <p:cond delay="2000"/>
                            </p:stCondLst>
                            <p:childTnLst>
                              <p:par>
                                <p:cTn id="67" presetID="10" presetClass="entr" presetSubtype="0" fill="hold" nodeType="after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fade">
                                      <p:cBhvr>
                                        <p:cTn id="69" dur="500"/>
                                        <p:tgtEl>
                                          <p:spTgt spid="24"/>
                                        </p:tgtEl>
                                      </p:cBhvr>
                                    </p:animEffect>
                                  </p:childTnLst>
                                </p:cTn>
                              </p:par>
                            </p:childTnLst>
                          </p:cTn>
                        </p:par>
                        <p:par>
                          <p:cTn id="70" fill="hold">
                            <p:stCondLst>
                              <p:cond delay="2500"/>
                            </p:stCondLst>
                            <p:childTnLst>
                              <p:par>
                                <p:cTn id="71" presetID="10" presetClass="entr" presetSubtype="0" fill="hold" nodeType="after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fade">
                                      <p:cBhvr>
                                        <p:cTn id="73" dur="500"/>
                                        <p:tgtEl>
                                          <p:spTgt spid="12"/>
                                        </p:tgtEl>
                                      </p:cBhvr>
                                    </p:animEffect>
                                  </p:childTnLst>
                                </p:cTn>
                              </p:par>
                            </p:childTnLst>
                          </p:cTn>
                        </p:par>
                        <p:par>
                          <p:cTn id="74" fill="hold">
                            <p:stCondLst>
                              <p:cond delay="3000"/>
                            </p:stCondLst>
                            <p:childTnLst>
                              <p:par>
                                <p:cTn id="75" presetID="10" presetClass="entr" presetSubtype="0" fill="hold" nodeType="after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21" grpId="0"/>
      <p:bldP spid="22" grpId="0"/>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5</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1803699" cy="369332"/>
          </a:xfrm>
          <a:prstGeom prst="rect">
            <a:avLst/>
          </a:prstGeom>
          <a:noFill/>
        </p:spPr>
        <p:txBody>
          <a:bodyPr wrap="none" rtlCol="0">
            <a:spAutoFit/>
          </a:bodyPr>
          <a:lstStyle/>
          <a:p>
            <a:r>
              <a:rPr lang="fr-FR" dirty="0">
                <a:solidFill>
                  <a:srgbClr val="368C83"/>
                </a:solidFill>
                <a:latin typeface="Montserrat Medium" pitchFamily="2" charset="77"/>
              </a:rPr>
              <a:t>Arborescence</a:t>
            </a:r>
          </a:p>
        </p:txBody>
      </p:sp>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4"/>
          <a:stretch>
            <a:fillRect/>
          </a:stretch>
        </p:blipFill>
        <p:spPr>
          <a:xfrm>
            <a:off x="7169274" y="0"/>
            <a:ext cx="5022725" cy="894458"/>
          </a:xfrm>
          <a:prstGeom prst="rect">
            <a:avLst/>
          </a:prstGeom>
        </p:spPr>
      </p:pic>
      <p:pic>
        <p:nvPicPr>
          <p:cNvPr id="4" name="Image 3">
            <a:extLst>
              <a:ext uri="{FF2B5EF4-FFF2-40B4-BE49-F238E27FC236}">
                <a16:creationId xmlns:a16="http://schemas.microsoft.com/office/drawing/2014/main" id="{F5C85C2D-E2EE-0403-29DF-5D3979BE6B33}"/>
              </a:ext>
            </a:extLst>
          </p:cNvPr>
          <p:cNvPicPr>
            <a:picLocks noChangeAspect="1"/>
          </p:cNvPicPr>
          <p:nvPr/>
        </p:nvPicPr>
        <p:blipFill>
          <a:blip r:embed="rId5"/>
          <a:stretch>
            <a:fillRect/>
          </a:stretch>
        </p:blipFill>
        <p:spPr>
          <a:xfrm>
            <a:off x="11219304" y="258250"/>
            <a:ext cx="701799" cy="526349"/>
          </a:xfrm>
          <a:prstGeom prst="rect">
            <a:avLst/>
          </a:prstGeom>
          <a:ln>
            <a:noFill/>
          </a:ln>
          <a:effectLst>
            <a:outerShdw blurRad="190500" algn="tl" rotWithShape="0">
              <a:srgbClr val="000000">
                <a:alpha val="70000"/>
              </a:srgbClr>
            </a:outerShdw>
          </a:effectLst>
        </p:spPr>
      </p:pic>
      <p:pic>
        <p:nvPicPr>
          <p:cNvPr id="10" name="Image 9" descr="Une image contenant texte, capture d’écran, diagramme, Post-it">
            <a:extLst>
              <a:ext uri="{FF2B5EF4-FFF2-40B4-BE49-F238E27FC236}">
                <a16:creationId xmlns:a16="http://schemas.microsoft.com/office/drawing/2014/main" id="{CEC7B4B5-E326-A125-1039-DC062E416FB1}"/>
              </a:ext>
            </a:extLst>
          </p:cNvPr>
          <p:cNvPicPr>
            <a:picLocks noChangeAspect="1"/>
          </p:cNvPicPr>
          <p:nvPr/>
        </p:nvPicPr>
        <p:blipFill>
          <a:blip r:embed="rId6"/>
          <a:stretch>
            <a:fillRect/>
          </a:stretch>
        </p:blipFill>
        <p:spPr>
          <a:xfrm>
            <a:off x="0" y="1851485"/>
            <a:ext cx="12192000" cy="3155029"/>
          </a:xfrm>
          <a:prstGeom prst="rect">
            <a:avLst/>
          </a:prstGeom>
        </p:spPr>
      </p:pic>
    </p:spTree>
    <p:extLst>
      <p:ext uri="{BB962C8B-B14F-4D97-AF65-F5344CB8AC3E}">
        <p14:creationId xmlns:p14="http://schemas.microsoft.com/office/powerpoint/2010/main" val="68121164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7757448"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6</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3092513" cy="369332"/>
          </a:xfrm>
          <a:prstGeom prst="rect">
            <a:avLst/>
          </a:prstGeom>
          <a:noFill/>
        </p:spPr>
        <p:txBody>
          <a:bodyPr wrap="none" rtlCol="0">
            <a:spAutoFit/>
          </a:bodyPr>
          <a:lstStyle/>
          <a:p>
            <a:r>
              <a:rPr lang="fr-FR" dirty="0">
                <a:solidFill>
                  <a:srgbClr val="368C83"/>
                </a:solidFill>
                <a:latin typeface="Montserrat Medium" pitchFamily="2" charset="77"/>
              </a:rPr>
              <a:t>Maquettage / Wireframe</a:t>
            </a:r>
          </a:p>
        </p:txBody>
      </p:sp>
      <p:pic>
        <p:nvPicPr>
          <p:cNvPr id="26" name="Image 25" descr="Une image contenant Rectangle, capture d’écran, Caractère coloré, carré&#10;&#10;Description générée automatiquement">
            <a:extLst>
              <a:ext uri="{FF2B5EF4-FFF2-40B4-BE49-F238E27FC236}">
                <a16:creationId xmlns:a16="http://schemas.microsoft.com/office/drawing/2014/main" id="{759F508B-0CCC-4A6C-556E-7F975B645A0B}"/>
              </a:ext>
            </a:extLst>
          </p:cNvPr>
          <p:cNvPicPr>
            <a:picLocks noChangeAspect="1"/>
          </p:cNvPicPr>
          <p:nvPr/>
        </p:nvPicPr>
        <p:blipFill>
          <a:blip r:embed="rId4"/>
          <a:stretch>
            <a:fillRect/>
          </a:stretch>
        </p:blipFill>
        <p:spPr>
          <a:xfrm>
            <a:off x="-12979" y="-15910"/>
            <a:ext cx="5022724" cy="892014"/>
          </a:xfrm>
          <a:prstGeom prst="rect">
            <a:avLst/>
          </a:prstGeom>
        </p:spPr>
      </p:pic>
      <p:sp>
        <p:nvSpPr>
          <p:cNvPr id="12" name="ZoneTexte 11">
            <a:extLst>
              <a:ext uri="{FF2B5EF4-FFF2-40B4-BE49-F238E27FC236}">
                <a16:creationId xmlns:a16="http://schemas.microsoft.com/office/drawing/2014/main" id="{35780031-D025-075C-ADDD-7BE89C1095B5}"/>
              </a:ext>
            </a:extLst>
          </p:cNvPr>
          <p:cNvSpPr txBox="1"/>
          <p:nvPr/>
        </p:nvSpPr>
        <p:spPr>
          <a:xfrm>
            <a:off x="2110091" y="5512011"/>
            <a:ext cx="2108579" cy="369332"/>
          </a:xfrm>
          <a:prstGeom prst="rect">
            <a:avLst/>
          </a:prstGeom>
          <a:noFill/>
        </p:spPr>
        <p:txBody>
          <a:bodyPr wrap="square">
            <a:spAutoFit/>
          </a:bodyPr>
          <a:lstStyle/>
          <a:p>
            <a:r>
              <a:rPr lang="fr-FR" dirty="0">
                <a:hlinkClick r:id="rId5"/>
              </a:rPr>
              <a:t>Version Smartphone</a:t>
            </a:r>
            <a:endParaRPr lang="fr-FR" dirty="0"/>
          </a:p>
        </p:txBody>
      </p:sp>
      <p:sp>
        <p:nvSpPr>
          <p:cNvPr id="14" name="ZoneTexte 13">
            <a:extLst>
              <a:ext uri="{FF2B5EF4-FFF2-40B4-BE49-F238E27FC236}">
                <a16:creationId xmlns:a16="http://schemas.microsoft.com/office/drawing/2014/main" id="{1411851B-39FF-9E73-EDA5-3BD672C2B61E}"/>
              </a:ext>
            </a:extLst>
          </p:cNvPr>
          <p:cNvSpPr txBox="1"/>
          <p:nvPr/>
        </p:nvSpPr>
        <p:spPr>
          <a:xfrm>
            <a:off x="7944899" y="5512011"/>
            <a:ext cx="1704697" cy="369332"/>
          </a:xfrm>
          <a:prstGeom prst="rect">
            <a:avLst/>
          </a:prstGeom>
          <a:noFill/>
        </p:spPr>
        <p:txBody>
          <a:bodyPr wrap="none" rtlCol="0">
            <a:spAutoFit/>
          </a:bodyPr>
          <a:lstStyle/>
          <a:p>
            <a:r>
              <a:rPr lang="fr-FR" dirty="0">
                <a:hlinkClick r:id="rId6"/>
              </a:rPr>
              <a:t>Version Desktop</a:t>
            </a:r>
            <a:endParaRPr lang="fr-FR" dirty="0"/>
          </a:p>
        </p:txBody>
      </p:sp>
      <p:pic>
        <p:nvPicPr>
          <p:cNvPr id="28" name="Image 27" descr="Une image contenant texte, capture d’écran, Téléphone mobile, Appareil mobile&#10;&#10;Description générée automatiquement">
            <a:extLst>
              <a:ext uri="{FF2B5EF4-FFF2-40B4-BE49-F238E27FC236}">
                <a16:creationId xmlns:a16="http://schemas.microsoft.com/office/drawing/2014/main" id="{8D96514D-696D-EFE5-B27D-4DEE715C0863}"/>
              </a:ext>
            </a:extLst>
          </p:cNvPr>
          <p:cNvPicPr>
            <a:picLocks noChangeAspect="1"/>
          </p:cNvPicPr>
          <p:nvPr/>
        </p:nvPicPr>
        <p:blipFill>
          <a:blip r:embed="rId7"/>
          <a:stretch>
            <a:fillRect/>
          </a:stretch>
        </p:blipFill>
        <p:spPr>
          <a:xfrm>
            <a:off x="2192190" y="1415762"/>
            <a:ext cx="2108579" cy="3880115"/>
          </a:xfrm>
          <a:prstGeom prst="rect">
            <a:avLst/>
          </a:prstGeom>
          <a:ln>
            <a:noFill/>
          </a:ln>
          <a:effectLst>
            <a:outerShdw blurRad="292100" dist="139700" dir="2700000" algn="tl" rotWithShape="0">
              <a:srgbClr val="333333">
                <a:alpha val="65000"/>
              </a:srgbClr>
            </a:outerShdw>
          </a:effectLst>
        </p:spPr>
      </p:pic>
      <p:pic>
        <p:nvPicPr>
          <p:cNvPr id="30" name="Image 29" descr="Une image contenant texte, capture d’écran, conception&#10;&#10;Description générée automatiquement">
            <a:extLst>
              <a:ext uri="{FF2B5EF4-FFF2-40B4-BE49-F238E27FC236}">
                <a16:creationId xmlns:a16="http://schemas.microsoft.com/office/drawing/2014/main" id="{3F671D07-9D04-06B1-5A02-45137E2F28DB}"/>
              </a:ext>
            </a:extLst>
          </p:cNvPr>
          <p:cNvPicPr>
            <a:picLocks noChangeAspect="1"/>
          </p:cNvPicPr>
          <p:nvPr/>
        </p:nvPicPr>
        <p:blipFill>
          <a:blip r:embed="rId8"/>
          <a:stretch>
            <a:fillRect/>
          </a:stretch>
        </p:blipFill>
        <p:spPr>
          <a:xfrm>
            <a:off x="6496400" y="1595557"/>
            <a:ext cx="4601693" cy="3306450"/>
          </a:xfrm>
          <a:prstGeom prst="rect">
            <a:avLst/>
          </a:prstGeom>
          <a:ln>
            <a:noFill/>
          </a:ln>
          <a:effectLst>
            <a:outerShdw blurRad="292100" dist="139700" dir="2700000" algn="tl" rotWithShape="0">
              <a:srgbClr val="333333">
                <a:alpha val="65000"/>
              </a:srgbClr>
            </a:outerShdw>
          </a:effectLst>
        </p:spPr>
      </p:pic>
      <p:pic>
        <p:nvPicPr>
          <p:cNvPr id="5" name="Image 4">
            <a:extLst>
              <a:ext uri="{FF2B5EF4-FFF2-40B4-BE49-F238E27FC236}">
                <a16:creationId xmlns:a16="http://schemas.microsoft.com/office/drawing/2014/main" id="{FEB3ED35-D342-C8BA-E13D-BCC96D42C227}"/>
              </a:ext>
            </a:extLst>
          </p:cNvPr>
          <p:cNvPicPr>
            <a:picLocks noChangeAspect="1"/>
          </p:cNvPicPr>
          <p:nvPr/>
        </p:nvPicPr>
        <p:blipFill>
          <a:blip r:embed="rId9"/>
          <a:stretch>
            <a:fillRect/>
          </a:stretch>
        </p:blipFill>
        <p:spPr>
          <a:xfrm>
            <a:off x="328276" y="258250"/>
            <a:ext cx="701798" cy="5263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2481454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7</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2787943" cy="369332"/>
          </a:xfrm>
          <a:prstGeom prst="rect">
            <a:avLst/>
          </a:prstGeom>
          <a:noFill/>
        </p:spPr>
        <p:txBody>
          <a:bodyPr wrap="none" rtlCol="0">
            <a:spAutoFit/>
          </a:bodyPr>
          <a:lstStyle/>
          <a:p>
            <a:r>
              <a:rPr lang="fr-FR" dirty="0">
                <a:solidFill>
                  <a:srgbClr val="368C83"/>
                </a:solidFill>
                <a:latin typeface="Montserrat Medium" pitchFamily="2" charset="77"/>
              </a:rPr>
              <a:t>Maquettage / </a:t>
            </a:r>
            <a:r>
              <a:rPr lang="fr-FR" dirty="0" err="1">
                <a:solidFill>
                  <a:srgbClr val="368C83"/>
                </a:solidFill>
                <a:latin typeface="Montserrat Medium" pitchFamily="2" charset="77"/>
              </a:rPr>
              <a:t>Mockup</a:t>
            </a:r>
            <a:endParaRPr lang="fr-FR" dirty="0">
              <a:solidFill>
                <a:srgbClr val="368C83"/>
              </a:solidFill>
              <a:latin typeface="Montserrat Medium" pitchFamily="2" charset="77"/>
            </a:endParaRPr>
          </a:p>
        </p:txBody>
      </p:sp>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4"/>
          <a:stretch>
            <a:fillRect/>
          </a:stretch>
        </p:blipFill>
        <p:spPr>
          <a:xfrm>
            <a:off x="7182256" y="0"/>
            <a:ext cx="5009743" cy="892146"/>
          </a:xfrm>
          <a:prstGeom prst="rect">
            <a:avLst/>
          </a:prstGeom>
        </p:spPr>
      </p:pic>
      <p:pic>
        <p:nvPicPr>
          <p:cNvPr id="4" name="Image 3" descr="Une image contenant capture d’écran, Téléphone mobile, texte, Appareil mobile&#10;&#10;Description générée automatiquement">
            <a:extLst>
              <a:ext uri="{FF2B5EF4-FFF2-40B4-BE49-F238E27FC236}">
                <a16:creationId xmlns:a16="http://schemas.microsoft.com/office/drawing/2014/main" id="{39FC2A3A-2B3D-86AB-DBFF-0AC0CB89133C}"/>
              </a:ext>
            </a:extLst>
          </p:cNvPr>
          <p:cNvPicPr>
            <a:picLocks noChangeAspect="1"/>
          </p:cNvPicPr>
          <p:nvPr/>
        </p:nvPicPr>
        <p:blipFill>
          <a:blip r:embed="rId5"/>
          <a:stretch>
            <a:fillRect/>
          </a:stretch>
        </p:blipFill>
        <p:spPr>
          <a:xfrm>
            <a:off x="2305260" y="1472725"/>
            <a:ext cx="1926317" cy="3803348"/>
          </a:xfrm>
          <a:prstGeom prst="rect">
            <a:avLst/>
          </a:prstGeom>
          <a:ln>
            <a:noFill/>
          </a:ln>
          <a:effectLst>
            <a:outerShdw blurRad="292100" dist="139700" dir="2700000" algn="tl" rotWithShape="0">
              <a:srgbClr val="333333">
                <a:alpha val="65000"/>
              </a:srgbClr>
            </a:outerShdw>
          </a:effectLst>
        </p:spPr>
      </p:pic>
      <p:pic>
        <p:nvPicPr>
          <p:cNvPr id="5" name="Image 4" descr="Une image contenant capture d’écran, texte, conception&#10;&#10;Description générée automatiquement">
            <a:extLst>
              <a:ext uri="{FF2B5EF4-FFF2-40B4-BE49-F238E27FC236}">
                <a16:creationId xmlns:a16="http://schemas.microsoft.com/office/drawing/2014/main" id="{340313CF-3A00-61CB-56C4-AE1F71A262D7}"/>
              </a:ext>
            </a:extLst>
          </p:cNvPr>
          <p:cNvPicPr>
            <a:picLocks noChangeAspect="1"/>
          </p:cNvPicPr>
          <p:nvPr/>
        </p:nvPicPr>
        <p:blipFill>
          <a:blip r:embed="rId6"/>
          <a:stretch>
            <a:fillRect/>
          </a:stretch>
        </p:blipFill>
        <p:spPr>
          <a:xfrm>
            <a:off x="6441809" y="1595557"/>
            <a:ext cx="4691762" cy="3306450"/>
          </a:xfrm>
          <a:prstGeom prst="rect">
            <a:avLst/>
          </a:prstGeom>
          <a:ln>
            <a:noFill/>
          </a:ln>
          <a:effectLst>
            <a:outerShdw blurRad="292100" dist="139700" dir="2700000" algn="tl" rotWithShape="0">
              <a:srgbClr val="333333">
                <a:alpha val="65000"/>
              </a:srgbClr>
            </a:outerShdw>
          </a:effectLst>
        </p:spPr>
      </p:pic>
      <p:sp>
        <p:nvSpPr>
          <p:cNvPr id="7" name="ZoneTexte 6">
            <a:extLst>
              <a:ext uri="{FF2B5EF4-FFF2-40B4-BE49-F238E27FC236}">
                <a16:creationId xmlns:a16="http://schemas.microsoft.com/office/drawing/2014/main" id="{4A836225-82BC-9FC8-5C45-59EC7B6A534A}"/>
              </a:ext>
            </a:extLst>
          </p:cNvPr>
          <p:cNvSpPr txBox="1"/>
          <p:nvPr/>
        </p:nvSpPr>
        <p:spPr>
          <a:xfrm>
            <a:off x="2108258" y="5502084"/>
            <a:ext cx="2096023" cy="369332"/>
          </a:xfrm>
          <a:prstGeom prst="rect">
            <a:avLst/>
          </a:prstGeom>
          <a:noFill/>
        </p:spPr>
        <p:txBody>
          <a:bodyPr wrap="none" rtlCol="0">
            <a:spAutoFit/>
          </a:bodyPr>
          <a:lstStyle/>
          <a:p>
            <a:r>
              <a:rPr lang="fr-FR" dirty="0">
                <a:hlinkClick r:id="rId7"/>
              </a:rPr>
              <a:t>Version Smartphone</a:t>
            </a:r>
            <a:endParaRPr lang="fr-FR" dirty="0"/>
          </a:p>
        </p:txBody>
      </p:sp>
      <p:sp>
        <p:nvSpPr>
          <p:cNvPr id="8" name="ZoneTexte 7">
            <a:extLst>
              <a:ext uri="{FF2B5EF4-FFF2-40B4-BE49-F238E27FC236}">
                <a16:creationId xmlns:a16="http://schemas.microsoft.com/office/drawing/2014/main" id="{2336B12C-B1EB-1BEF-89A8-6B7852307384}"/>
              </a:ext>
            </a:extLst>
          </p:cNvPr>
          <p:cNvSpPr txBox="1"/>
          <p:nvPr/>
        </p:nvSpPr>
        <p:spPr>
          <a:xfrm>
            <a:off x="7935675" y="5504962"/>
            <a:ext cx="1704697" cy="369332"/>
          </a:xfrm>
          <a:prstGeom prst="rect">
            <a:avLst/>
          </a:prstGeom>
          <a:noFill/>
        </p:spPr>
        <p:txBody>
          <a:bodyPr wrap="none" rtlCol="0">
            <a:spAutoFit/>
          </a:bodyPr>
          <a:lstStyle/>
          <a:p>
            <a:r>
              <a:rPr lang="fr-FR" dirty="0">
                <a:hlinkClick r:id="rId8"/>
              </a:rPr>
              <a:t>Version Desktop</a:t>
            </a:r>
            <a:endParaRPr lang="fr-FR" dirty="0"/>
          </a:p>
        </p:txBody>
      </p:sp>
      <p:pic>
        <p:nvPicPr>
          <p:cNvPr id="9" name="Image 8">
            <a:extLst>
              <a:ext uri="{FF2B5EF4-FFF2-40B4-BE49-F238E27FC236}">
                <a16:creationId xmlns:a16="http://schemas.microsoft.com/office/drawing/2014/main" id="{CB2B69F9-A79B-2AF8-9506-694620478239}"/>
              </a:ext>
            </a:extLst>
          </p:cNvPr>
          <p:cNvPicPr>
            <a:picLocks noChangeAspect="1"/>
          </p:cNvPicPr>
          <p:nvPr/>
        </p:nvPicPr>
        <p:blipFill>
          <a:blip r:embed="rId9"/>
          <a:stretch>
            <a:fillRect/>
          </a:stretch>
        </p:blipFill>
        <p:spPr>
          <a:xfrm>
            <a:off x="11221118" y="258250"/>
            <a:ext cx="699985" cy="5249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1031376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7757448"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8</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7891232" y="413358"/>
            <a:ext cx="2182008" cy="369332"/>
          </a:xfrm>
          <a:prstGeom prst="rect">
            <a:avLst/>
          </a:prstGeom>
          <a:noFill/>
        </p:spPr>
        <p:txBody>
          <a:bodyPr wrap="none" rtlCol="0">
            <a:spAutoFit/>
          </a:bodyPr>
          <a:lstStyle/>
          <a:p>
            <a:r>
              <a:rPr lang="fr-FR" dirty="0">
                <a:solidFill>
                  <a:srgbClr val="368C83"/>
                </a:solidFill>
                <a:latin typeface="Montserrat Medium" pitchFamily="2" charset="77"/>
              </a:rPr>
              <a:t>Mise en situation</a:t>
            </a:r>
          </a:p>
        </p:txBody>
      </p:sp>
      <p:pic>
        <p:nvPicPr>
          <p:cNvPr id="5" name="Image 4" descr="Une image contenant texte&#10;&#10;Description générée automatiquement">
            <a:extLst>
              <a:ext uri="{FF2B5EF4-FFF2-40B4-BE49-F238E27FC236}">
                <a16:creationId xmlns:a16="http://schemas.microsoft.com/office/drawing/2014/main" id="{81687D26-1F68-B745-B057-43591AA45650}"/>
              </a:ext>
            </a:extLst>
          </p:cNvPr>
          <p:cNvPicPr>
            <a:picLocks noChangeAspect="1"/>
          </p:cNvPicPr>
          <p:nvPr/>
        </p:nvPicPr>
        <p:blipFill>
          <a:blip r:embed="rId4"/>
          <a:stretch>
            <a:fillRect/>
          </a:stretch>
        </p:blipFill>
        <p:spPr>
          <a:xfrm>
            <a:off x="2209800" y="1364434"/>
            <a:ext cx="7772400" cy="5285232"/>
          </a:xfrm>
          <a:prstGeom prst="rect">
            <a:avLst/>
          </a:prstGeom>
          <a:ln>
            <a:noFill/>
          </a:ln>
          <a:effectLst>
            <a:outerShdw blurRad="292100" dist="139700" dir="2700000" algn="tl" rotWithShape="0">
              <a:srgbClr val="333333">
                <a:alpha val="65000"/>
              </a:srgbClr>
            </a:outerShdw>
          </a:effectLst>
        </p:spPr>
      </p:pic>
      <p:pic>
        <p:nvPicPr>
          <p:cNvPr id="4" name="Image 3" descr="Une image contenant Rectangle, capture d’écran, Caractère coloré, carré">
            <a:extLst>
              <a:ext uri="{FF2B5EF4-FFF2-40B4-BE49-F238E27FC236}">
                <a16:creationId xmlns:a16="http://schemas.microsoft.com/office/drawing/2014/main" id="{2E60E679-2B1B-366E-AE6F-47F0E4ED6EA9}"/>
              </a:ext>
            </a:extLst>
          </p:cNvPr>
          <p:cNvPicPr>
            <a:picLocks noChangeAspect="1"/>
          </p:cNvPicPr>
          <p:nvPr/>
        </p:nvPicPr>
        <p:blipFill>
          <a:blip r:embed="rId5"/>
          <a:stretch>
            <a:fillRect/>
          </a:stretch>
        </p:blipFill>
        <p:spPr>
          <a:xfrm>
            <a:off x="-12979" y="-15910"/>
            <a:ext cx="5022724" cy="892014"/>
          </a:xfrm>
          <a:prstGeom prst="rect">
            <a:avLst/>
          </a:prstGeom>
        </p:spPr>
      </p:pic>
    </p:spTree>
    <p:extLst>
      <p:ext uri="{BB962C8B-B14F-4D97-AF65-F5344CB8AC3E}">
        <p14:creationId xmlns:p14="http://schemas.microsoft.com/office/powerpoint/2010/main" val="2271727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Graphique, conception&#10;&#10;Description générée automatiquement">
            <a:extLst>
              <a:ext uri="{FF2B5EF4-FFF2-40B4-BE49-F238E27FC236}">
                <a16:creationId xmlns:a16="http://schemas.microsoft.com/office/drawing/2014/main" id="{DCA17933-2A27-CC38-0493-74068683593F}"/>
              </a:ext>
            </a:extLst>
          </p:cNvPr>
          <p:cNvPicPr>
            <a:picLocks noChangeAspect="1"/>
          </p:cNvPicPr>
          <p:nvPr/>
        </p:nvPicPr>
        <p:blipFill>
          <a:blip r:embed="rId3">
            <a:alphaModFix amt="35000"/>
          </a:blip>
          <a:stretch>
            <a:fillRect/>
          </a:stretch>
        </p:blipFill>
        <p:spPr>
          <a:xfrm>
            <a:off x="292100" y="362030"/>
            <a:ext cx="522092" cy="522092"/>
          </a:xfrm>
          <a:prstGeom prst="rect">
            <a:avLst/>
          </a:prstGeom>
        </p:spPr>
      </p:pic>
      <p:sp>
        <p:nvSpPr>
          <p:cNvPr id="2" name="Espace réservé du numéro de diapositive 1">
            <a:extLst>
              <a:ext uri="{FF2B5EF4-FFF2-40B4-BE49-F238E27FC236}">
                <a16:creationId xmlns:a16="http://schemas.microsoft.com/office/drawing/2014/main" id="{8960CEC0-0FA9-8D4C-F88D-6BB7E4ADBCC3}"/>
              </a:ext>
            </a:extLst>
          </p:cNvPr>
          <p:cNvSpPr>
            <a:spLocks noGrp="1"/>
          </p:cNvSpPr>
          <p:nvPr>
            <p:ph type="sldNum" sz="quarter" idx="12"/>
          </p:nvPr>
        </p:nvSpPr>
        <p:spPr/>
        <p:txBody>
          <a:bodyPr/>
          <a:lstStyle/>
          <a:p>
            <a:fld id="{BD2C65D9-7694-1F47-B297-D1FBCA40C39F}" type="slidenum">
              <a:rPr lang="fr-FR" smtClean="0"/>
              <a:t>9</a:t>
            </a:fld>
            <a:endParaRPr lang="fr-FR"/>
          </a:p>
        </p:txBody>
      </p:sp>
      <p:sp>
        <p:nvSpPr>
          <p:cNvPr id="3" name="ZoneTexte 2">
            <a:extLst>
              <a:ext uri="{FF2B5EF4-FFF2-40B4-BE49-F238E27FC236}">
                <a16:creationId xmlns:a16="http://schemas.microsoft.com/office/drawing/2014/main" id="{C3EE81A5-94FE-81F2-3B34-0E1C2A9ED195}"/>
              </a:ext>
            </a:extLst>
          </p:cNvPr>
          <p:cNvSpPr txBox="1"/>
          <p:nvPr/>
        </p:nvSpPr>
        <p:spPr>
          <a:xfrm>
            <a:off x="425884" y="413358"/>
            <a:ext cx="1247457" cy="369332"/>
          </a:xfrm>
          <a:prstGeom prst="rect">
            <a:avLst/>
          </a:prstGeom>
          <a:noFill/>
        </p:spPr>
        <p:txBody>
          <a:bodyPr wrap="none" rtlCol="0">
            <a:spAutoFit/>
          </a:bodyPr>
          <a:lstStyle/>
          <a:p>
            <a:r>
              <a:rPr lang="fr-FR" dirty="0">
                <a:solidFill>
                  <a:srgbClr val="368C83"/>
                </a:solidFill>
                <a:latin typeface="Montserrat Medium" pitchFamily="2" charset="77"/>
              </a:rPr>
              <a:t>Use Case</a:t>
            </a:r>
          </a:p>
        </p:txBody>
      </p:sp>
      <p:pic>
        <p:nvPicPr>
          <p:cNvPr id="14" name="Image 13" descr="Une image contenant capture d’écran, Rectangle, Caractère coloré, carré&#10;&#10;Description générée automatiquement">
            <a:extLst>
              <a:ext uri="{FF2B5EF4-FFF2-40B4-BE49-F238E27FC236}">
                <a16:creationId xmlns:a16="http://schemas.microsoft.com/office/drawing/2014/main" id="{37E41956-6285-E4EA-804F-859944E80645}"/>
              </a:ext>
            </a:extLst>
          </p:cNvPr>
          <p:cNvPicPr>
            <a:picLocks noChangeAspect="1"/>
          </p:cNvPicPr>
          <p:nvPr/>
        </p:nvPicPr>
        <p:blipFill>
          <a:blip r:embed="rId4"/>
          <a:stretch>
            <a:fillRect/>
          </a:stretch>
        </p:blipFill>
        <p:spPr>
          <a:xfrm>
            <a:off x="7169274" y="0"/>
            <a:ext cx="5022725" cy="894458"/>
          </a:xfrm>
          <a:prstGeom prst="rect">
            <a:avLst/>
          </a:prstGeom>
        </p:spPr>
      </p:pic>
      <p:pic>
        <p:nvPicPr>
          <p:cNvPr id="7" name="Image 6">
            <a:extLst>
              <a:ext uri="{FF2B5EF4-FFF2-40B4-BE49-F238E27FC236}">
                <a16:creationId xmlns:a16="http://schemas.microsoft.com/office/drawing/2014/main" id="{F4F5A68A-602B-1A8C-7019-8A1A8C75324D}"/>
              </a:ext>
            </a:extLst>
          </p:cNvPr>
          <p:cNvPicPr>
            <a:picLocks noChangeAspect="1"/>
          </p:cNvPicPr>
          <p:nvPr/>
        </p:nvPicPr>
        <p:blipFill>
          <a:blip r:embed="rId5"/>
          <a:stretch>
            <a:fillRect/>
          </a:stretch>
        </p:blipFill>
        <p:spPr>
          <a:xfrm>
            <a:off x="10978050" y="151357"/>
            <a:ext cx="641762" cy="609674"/>
          </a:xfrm>
          <a:prstGeom prst="rect">
            <a:avLst/>
          </a:prstGeom>
          <a:ln>
            <a:noFill/>
          </a:ln>
          <a:effectLst>
            <a:outerShdw blurRad="292100" dist="139700" dir="2700000" algn="tl" rotWithShape="0">
              <a:srgbClr val="333333">
                <a:alpha val="65000"/>
              </a:srgbClr>
            </a:outerShdw>
          </a:effectLst>
        </p:spPr>
      </p:pic>
      <p:pic>
        <p:nvPicPr>
          <p:cNvPr id="8" name="Image 7" descr="Une image contenant texte, diagramme, capture d’écran, Tracé">
            <a:extLst>
              <a:ext uri="{FF2B5EF4-FFF2-40B4-BE49-F238E27FC236}">
                <a16:creationId xmlns:a16="http://schemas.microsoft.com/office/drawing/2014/main" id="{24B3CE18-A551-BDDC-9543-FD29AA048D5E}"/>
              </a:ext>
            </a:extLst>
          </p:cNvPr>
          <p:cNvPicPr>
            <a:picLocks noChangeAspect="1"/>
          </p:cNvPicPr>
          <p:nvPr/>
        </p:nvPicPr>
        <p:blipFill>
          <a:blip r:embed="rId6"/>
          <a:stretch>
            <a:fillRect/>
          </a:stretch>
        </p:blipFill>
        <p:spPr>
          <a:xfrm>
            <a:off x="3238674" y="761031"/>
            <a:ext cx="5714651" cy="6096969"/>
          </a:xfrm>
          <a:prstGeom prst="rect">
            <a:avLst/>
          </a:prstGeom>
        </p:spPr>
      </p:pic>
    </p:spTree>
    <p:extLst>
      <p:ext uri="{BB962C8B-B14F-4D97-AF65-F5344CB8AC3E}">
        <p14:creationId xmlns:p14="http://schemas.microsoft.com/office/powerpoint/2010/main" val="3127083857"/>
      </p:ext>
    </p:extLst>
  </p:cSld>
  <p:clrMapOvr>
    <a:masterClrMapping/>
  </p:clrMapOvr>
  <p:transition spd="slow">
    <p:push dir="u"/>
  </p:transition>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2568</TotalTime>
  <Words>1494</Words>
  <Application>Microsoft Office PowerPoint</Application>
  <PresentationFormat>Grand écran</PresentationFormat>
  <Paragraphs>227</Paragraphs>
  <Slides>36</Slides>
  <Notes>31</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36</vt:i4>
      </vt:variant>
    </vt:vector>
  </HeadingPairs>
  <TitlesOfParts>
    <vt:vector size="43" baseType="lpstr">
      <vt:lpstr>Aptos</vt:lpstr>
      <vt:lpstr>Arial</vt:lpstr>
      <vt:lpstr>Calibri</vt:lpstr>
      <vt:lpstr>Calibri Light</vt:lpstr>
      <vt:lpstr>Montserrat Medium</vt:lpstr>
      <vt:lpstr>Pacifico</vt:lpstr>
      <vt:lpstr>Thème Office</vt:lpstr>
      <vt:lpstr>Change ton climat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Change ton climat</dc:title>
  <dc:creator>Christopher Chiarandini</dc:creator>
  <cp:lastModifiedBy>Christopher Chiarandini</cp:lastModifiedBy>
  <cp:revision>29</cp:revision>
  <dcterms:created xsi:type="dcterms:W3CDTF">2023-10-10T08:42:24Z</dcterms:created>
  <dcterms:modified xsi:type="dcterms:W3CDTF">2024-05-29T14:53:55Z</dcterms:modified>
</cp:coreProperties>
</file>